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2"/>
  </p:notesMasterIdLst>
  <p:sldIdLst>
    <p:sldId id="278" r:id="rId2"/>
    <p:sldId id="317" r:id="rId3"/>
    <p:sldId id="311" r:id="rId4"/>
    <p:sldId id="318" r:id="rId5"/>
    <p:sldId id="319" r:id="rId6"/>
    <p:sldId id="312" r:id="rId7"/>
    <p:sldId id="320" r:id="rId8"/>
    <p:sldId id="313" r:id="rId9"/>
    <p:sldId id="314" r:id="rId10"/>
    <p:sldId id="315" r:id="rId11"/>
  </p:sldIdLst>
  <p:sldSz cx="9144000" cy="6858000" type="screen4x3"/>
  <p:notesSz cx="7099300" cy="93853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B85B4B4-CE88-426C-8DFE-5B4EBE5FB098}">
          <p14:sldIdLst>
            <p14:sldId id="278"/>
            <p14:sldId id="317"/>
            <p14:sldId id="311"/>
            <p14:sldId id="318"/>
            <p14:sldId id="319"/>
            <p14:sldId id="312"/>
            <p14:sldId id="320"/>
            <p14:sldId id="313"/>
            <p14:sldId id="314"/>
            <p14:sldId id="315"/>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issa Tanis" initials="MT" lastIdx="1" clrIdx="0">
    <p:extLst>
      <p:ext uri="{19B8F6BF-5375-455C-9EA6-DF929625EA0E}">
        <p15:presenceInfo xmlns:p15="http://schemas.microsoft.com/office/powerpoint/2012/main" userId="S-1-5-21-980855262-2576210350-3432309875-110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A264F"/>
    <a:srgbClr val="D4D4D4"/>
    <a:srgbClr val="DBD8DF"/>
    <a:srgbClr val="CAC9CF"/>
    <a:srgbClr val="D9D9D9"/>
    <a:srgbClr val="D3D1D4"/>
    <a:srgbClr val="76C4B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60400" autoAdjust="0"/>
  </p:normalViewPr>
  <p:slideViewPr>
    <p:cSldViewPr snapToGrid="0">
      <p:cViewPr varScale="1">
        <p:scale>
          <a:sx n="69" d="100"/>
          <a:sy n="69" d="100"/>
        </p:scale>
        <p:origin x="2796" y="60"/>
      </p:cViewPr>
      <p:guideLst/>
    </p:cSldViewPr>
  </p:slideViewPr>
  <p:notesTextViewPr>
    <p:cViewPr>
      <p:scale>
        <a:sx n="3" d="2"/>
        <a:sy n="3" d="2"/>
      </p:scale>
      <p:origin x="0" y="0"/>
    </p:cViewPr>
  </p:notesTextViewPr>
  <p:notesViewPr>
    <p:cSldViewPr snapToGrid="0">
      <p:cViewPr varScale="1">
        <p:scale>
          <a:sx n="85" d="100"/>
          <a:sy n="85" d="100"/>
        </p:scale>
        <p:origin x="3852"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77007" cy="471188"/>
          </a:xfrm>
          <a:prstGeom prst="rect">
            <a:avLst/>
          </a:prstGeom>
        </p:spPr>
        <p:txBody>
          <a:bodyPr vert="horz" lIns="92415" tIns="46207" rIns="92415" bIns="46207" rtlCol="0"/>
          <a:lstStyle>
            <a:lvl1pPr algn="l">
              <a:defRPr sz="1200"/>
            </a:lvl1pPr>
          </a:lstStyle>
          <a:p>
            <a:endParaRPr lang="en-US"/>
          </a:p>
        </p:txBody>
      </p:sp>
      <p:sp>
        <p:nvSpPr>
          <p:cNvPr id="3" name="Date Placeholder 2"/>
          <p:cNvSpPr>
            <a:spLocks noGrp="1"/>
          </p:cNvSpPr>
          <p:nvPr>
            <p:ph type="dt" idx="1"/>
          </p:nvPr>
        </p:nvSpPr>
        <p:spPr>
          <a:xfrm>
            <a:off x="4020688" y="1"/>
            <a:ext cx="3077007" cy="471188"/>
          </a:xfrm>
          <a:prstGeom prst="rect">
            <a:avLst/>
          </a:prstGeom>
        </p:spPr>
        <p:txBody>
          <a:bodyPr vert="horz" lIns="92415" tIns="46207" rIns="92415" bIns="46207" rtlCol="0"/>
          <a:lstStyle>
            <a:lvl1pPr algn="r">
              <a:defRPr sz="1200"/>
            </a:lvl1pPr>
          </a:lstStyle>
          <a:p>
            <a:fld id="{E3356D26-D1B7-4ACC-B37C-131C1120866E}" type="datetimeFigureOut">
              <a:rPr lang="en-US" smtClean="0"/>
              <a:t>2/8/2021</a:t>
            </a:fld>
            <a:endParaRPr lang="en-US"/>
          </a:p>
        </p:txBody>
      </p:sp>
      <p:sp>
        <p:nvSpPr>
          <p:cNvPr id="4" name="Slide Image Placeholder 3"/>
          <p:cNvSpPr>
            <a:spLocks noGrp="1" noRot="1" noChangeAspect="1"/>
          </p:cNvSpPr>
          <p:nvPr>
            <p:ph type="sldImg" idx="2"/>
          </p:nvPr>
        </p:nvSpPr>
        <p:spPr>
          <a:xfrm>
            <a:off x="1436688" y="1171575"/>
            <a:ext cx="4225925" cy="3168650"/>
          </a:xfrm>
          <a:prstGeom prst="rect">
            <a:avLst/>
          </a:prstGeom>
          <a:noFill/>
          <a:ln w="12700">
            <a:solidFill>
              <a:prstClr val="black"/>
            </a:solidFill>
          </a:ln>
        </p:spPr>
        <p:txBody>
          <a:bodyPr vert="horz" lIns="92415" tIns="46207" rIns="92415" bIns="46207" rtlCol="0" anchor="ctr"/>
          <a:lstStyle/>
          <a:p>
            <a:endParaRPr lang="en-US"/>
          </a:p>
        </p:txBody>
      </p:sp>
      <p:sp>
        <p:nvSpPr>
          <p:cNvPr id="5" name="Notes Placeholder 4"/>
          <p:cNvSpPr>
            <a:spLocks noGrp="1"/>
          </p:cNvSpPr>
          <p:nvPr>
            <p:ph type="body" sz="quarter" idx="3"/>
          </p:nvPr>
        </p:nvSpPr>
        <p:spPr>
          <a:xfrm>
            <a:off x="710574" y="4516356"/>
            <a:ext cx="5678154" cy="3695782"/>
          </a:xfrm>
          <a:prstGeom prst="rect">
            <a:avLst/>
          </a:prstGeom>
        </p:spPr>
        <p:txBody>
          <a:bodyPr vert="horz" lIns="92415" tIns="46207" rIns="92415" bIns="4620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914112"/>
            <a:ext cx="3077007" cy="471188"/>
          </a:xfrm>
          <a:prstGeom prst="rect">
            <a:avLst/>
          </a:prstGeom>
        </p:spPr>
        <p:txBody>
          <a:bodyPr vert="horz" lIns="92415" tIns="46207" rIns="92415" bIns="46207" rtlCol="0" anchor="b"/>
          <a:lstStyle>
            <a:lvl1pPr algn="l">
              <a:defRPr sz="1200"/>
            </a:lvl1pPr>
          </a:lstStyle>
          <a:p>
            <a:endParaRPr lang="en-US"/>
          </a:p>
        </p:txBody>
      </p:sp>
      <p:sp>
        <p:nvSpPr>
          <p:cNvPr id="7" name="Slide Number Placeholder 6"/>
          <p:cNvSpPr>
            <a:spLocks noGrp="1"/>
          </p:cNvSpPr>
          <p:nvPr>
            <p:ph type="sldNum" sz="quarter" idx="5"/>
          </p:nvPr>
        </p:nvSpPr>
        <p:spPr>
          <a:xfrm>
            <a:off x="4020688" y="8914112"/>
            <a:ext cx="3077007" cy="471188"/>
          </a:xfrm>
          <a:prstGeom prst="rect">
            <a:avLst/>
          </a:prstGeom>
        </p:spPr>
        <p:txBody>
          <a:bodyPr vert="horz" lIns="92415" tIns="46207" rIns="92415" bIns="46207" rtlCol="0" anchor="b"/>
          <a:lstStyle>
            <a:lvl1pPr algn="r">
              <a:defRPr sz="1200"/>
            </a:lvl1pPr>
          </a:lstStyle>
          <a:p>
            <a:fld id="{9838AA63-F11D-4235-9245-9BF6FDB59DF4}" type="slidenum">
              <a:rPr lang="en-US" smtClean="0"/>
              <a:t>‹#›</a:t>
            </a:fld>
            <a:endParaRPr lang="en-US"/>
          </a:p>
        </p:txBody>
      </p:sp>
    </p:spTree>
    <p:extLst>
      <p:ext uri="{BB962C8B-B14F-4D97-AF65-F5344CB8AC3E}">
        <p14:creationId xmlns:p14="http://schemas.microsoft.com/office/powerpoint/2010/main" val="16881405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ballotpedia.org/Bostock_v._Clayton_County,_Georgia#cite_note-quotedisclaimer-4"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ballotpedia.org/Bostock_v._Clayton_County,_Georgia"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6688" y="384175"/>
            <a:ext cx="4225925" cy="3168650"/>
          </a:xfrm>
        </p:spPr>
      </p:sp>
      <p:sp>
        <p:nvSpPr>
          <p:cNvPr id="3" name="Notes Placeholder 2"/>
          <p:cNvSpPr>
            <a:spLocks noGrp="1"/>
          </p:cNvSpPr>
          <p:nvPr>
            <p:ph type="body" idx="1"/>
          </p:nvPr>
        </p:nvSpPr>
        <p:spPr>
          <a:xfrm>
            <a:off x="710574" y="3660888"/>
            <a:ext cx="6154872" cy="4551251"/>
          </a:xfrm>
        </p:spPr>
        <p:txBody>
          <a:bodyPr/>
          <a:lstStyle/>
          <a:p>
            <a:pPr defTabSz="924883">
              <a:defRPr/>
            </a:pPr>
            <a:r>
              <a:rPr lang="en-US" sz="1400" dirty="0"/>
              <a:t>[HEADS UP … White board brainstorming session.]</a:t>
            </a:r>
          </a:p>
          <a:p>
            <a:r>
              <a:rPr lang="en-US" sz="1400" dirty="0"/>
              <a:t>Try to put yourself in the shoes of your business office people. Or maybe you’re that one and after 2020 your toes are peeking out of your well-worn tennis shoes!</a:t>
            </a:r>
          </a:p>
          <a:p>
            <a:r>
              <a:rPr lang="en-US" sz="1400" dirty="0"/>
              <a:t>While 2020 had peaks and valleys on many fronts, what was the landscape like for your business affairs? If we were to compare your financial resources and obligations at 1/1/2020 to those at 1/1/2021 what smiles and frowns would be on the ministry “face”?</a:t>
            </a:r>
          </a:p>
          <a:p>
            <a:pPr marL="0" indent="0">
              <a:buFont typeface="Arial" panose="020B0604020202020204" pitchFamily="34" charset="0"/>
              <a:buNone/>
            </a:pPr>
            <a:endParaRPr lang="en-US" sz="1000" dirty="0"/>
          </a:p>
        </p:txBody>
      </p:sp>
      <p:sp>
        <p:nvSpPr>
          <p:cNvPr id="4" name="Slide Number Placeholder 3"/>
          <p:cNvSpPr>
            <a:spLocks noGrp="1"/>
          </p:cNvSpPr>
          <p:nvPr>
            <p:ph type="sldNum" sz="quarter" idx="5"/>
          </p:nvPr>
        </p:nvSpPr>
        <p:spPr/>
        <p:txBody>
          <a:bodyPr/>
          <a:lstStyle/>
          <a:p>
            <a:fld id="{9838AA63-F11D-4235-9245-9BF6FDB59DF4}" type="slidenum">
              <a:rPr lang="en-US" smtClean="0"/>
              <a:t>1</a:t>
            </a:fld>
            <a:endParaRPr lang="en-US"/>
          </a:p>
        </p:txBody>
      </p:sp>
    </p:spTree>
    <p:extLst>
      <p:ext uri="{BB962C8B-B14F-4D97-AF65-F5344CB8AC3E}">
        <p14:creationId xmlns:p14="http://schemas.microsoft.com/office/powerpoint/2010/main" val="438703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249238"/>
            <a:ext cx="4222750" cy="3167062"/>
          </a:xfrm>
        </p:spPr>
      </p:sp>
      <p:sp>
        <p:nvSpPr>
          <p:cNvPr id="3" name="Notes Placeholder 2"/>
          <p:cNvSpPr>
            <a:spLocks noGrp="1"/>
          </p:cNvSpPr>
          <p:nvPr>
            <p:ph type="body" idx="1"/>
          </p:nvPr>
        </p:nvSpPr>
        <p:spPr>
          <a:xfrm>
            <a:off x="710574" y="3416044"/>
            <a:ext cx="6387121" cy="4796094"/>
          </a:xfrm>
        </p:spPr>
        <p:txBody>
          <a:bodyPr/>
          <a:lstStyle/>
          <a:p>
            <a:r>
              <a:rPr lang="en-US" sz="1400" dirty="0"/>
              <a:t>https://unsplash.com/photos/t3IYuQZRDNE</a:t>
            </a:r>
          </a:p>
          <a:p>
            <a:endParaRPr lang="en-US" sz="1400" dirty="0"/>
          </a:p>
          <a:p>
            <a:r>
              <a:rPr lang="en-US" sz="1400" dirty="0"/>
              <a:t>Compensation compliance “checklist”—”When you don’t know what you don’t know” MinistryCPA blog post</a:t>
            </a:r>
          </a:p>
          <a:p>
            <a:pPr algn="l"/>
            <a:r>
              <a:rPr lang="en-US" sz="1400" dirty="0">
                <a:solidFill>
                  <a:srgbClr val="292929"/>
                </a:solidFill>
                <a:latin typeface="Lora"/>
              </a:rPr>
              <a:t>Please check all compliance requirements that are currently being met:</a:t>
            </a:r>
          </a:p>
          <a:p>
            <a:pPr algn="l">
              <a:buFont typeface="Arial" panose="020B0604020202020204" pitchFamily="34" charset="0"/>
              <a:buChar char="•"/>
            </a:pPr>
            <a:r>
              <a:rPr lang="en-US" sz="1400" dirty="0">
                <a:solidFill>
                  <a:srgbClr val="292929"/>
                </a:solidFill>
                <a:latin typeface="Lora"/>
              </a:rPr>
              <a:t>File quarterly Form 941 or annual Form 944 with the IRS</a:t>
            </a:r>
          </a:p>
          <a:p>
            <a:pPr algn="l">
              <a:buFont typeface="Arial" panose="020B0604020202020204" pitchFamily="34" charset="0"/>
              <a:buChar char="•"/>
            </a:pPr>
            <a:r>
              <a:rPr lang="en-US" sz="1400" dirty="0">
                <a:solidFill>
                  <a:srgbClr val="292929"/>
                </a:solidFill>
                <a:latin typeface="Lora"/>
              </a:rPr>
              <a:t>Issue Forms W-2 to all employees and File Forms W-2/ W-3 with SSA</a:t>
            </a:r>
          </a:p>
          <a:p>
            <a:pPr algn="l">
              <a:buFont typeface="Arial" panose="020B0604020202020204" pitchFamily="34" charset="0"/>
              <a:buChar char="•"/>
            </a:pPr>
            <a:r>
              <a:rPr lang="en-US" sz="1400" dirty="0">
                <a:solidFill>
                  <a:srgbClr val="292929"/>
                </a:solidFill>
                <a:latin typeface="Lora"/>
              </a:rPr>
              <a:t>Ministerial Housing Allowance is only listed in box 14 of the Form W-2 – it is not included in box 1</a:t>
            </a:r>
          </a:p>
          <a:p>
            <a:pPr algn="l">
              <a:buFont typeface="Arial" panose="020B0604020202020204" pitchFamily="34" charset="0"/>
              <a:buChar char="•"/>
            </a:pPr>
            <a:r>
              <a:rPr lang="en-US" sz="1400" dirty="0">
                <a:solidFill>
                  <a:srgbClr val="292929"/>
                </a:solidFill>
                <a:latin typeface="Lora"/>
              </a:rPr>
              <a:t>Obtain Form W-9 from all individuals/businesses that are paid the cumulative total of $600 or more in the year for services rendered</a:t>
            </a:r>
          </a:p>
          <a:p>
            <a:pPr algn="l">
              <a:buFont typeface="Arial" panose="020B0604020202020204" pitchFamily="34" charset="0"/>
              <a:buChar char="•"/>
            </a:pPr>
            <a:r>
              <a:rPr lang="en-US" sz="1400" dirty="0">
                <a:solidFill>
                  <a:srgbClr val="292929"/>
                </a:solidFill>
                <a:latin typeface="Lora"/>
              </a:rPr>
              <a:t>Issue Forms 1099-NEC and 1099-Misc and file them with the IRS by January 31</a:t>
            </a:r>
            <a:r>
              <a:rPr lang="en-US" sz="1400" baseline="30000" dirty="0">
                <a:solidFill>
                  <a:srgbClr val="292929"/>
                </a:solidFill>
                <a:latin typeface="Lora"/>
              </a:rPr>
              <a:t>st</a:t>
            </a:r>
            <a:endParaRPr lang="en-US" sz="1400" dirty="0">
              <a:solidFill>
                <a:srgbClr val="292929"/>
              </a:solidFill>
              <a:latin typeface="Lora"/>
            </a:endParaRPr>
          </a:p>
          <a:p>
            <a:pPr algn="l">
              <a:buFont typeface="Arial" panose="020B0604020202020204" pitchFamily="34" charset="0"/>
              <a:buChar char="•"/>
            </a:pPr>
            <a:r>
              <a:rPr lang="en-US" sz="1400" dirty="0">
                <a:solidFill>
                  <a:srgbClr val="292929"/>
                </a:solidFill>
                <a:latin typeface="Lora"/>
              </a:rPr>
              <a:t>Provide charitable giving statements with the appropriate IRS verbiage</a:t>
            </a:r>
          </a:p>
          <a:p>
            <a:endParaRPr lang="en-US" sz="1400" dirty="0"/>
          </a:p>
        </p:txBody>
      </p:sp>
      <p:sp>
        <p:nvSpPr>
          <p:cNvPr id="4" name="Slide Number Placeholder 3"/>
          <p:cNvSpPr>
            <a:spLocks noGrp="1"/>
          </p:cNvSpPr>
          <p:nvPr>
            <p:ph type="sldNum" sz="quarter" idx="5"/>
          </p:nvPr>
        </p:nvSpPr>
        <p:spPr/>
        <p:txBody>
          <a:bodyPr/>
          <a:lstStyle/>
          <a:p>
            <a:pPr defTabSz="462442">
              <a:defRPr/>
            </a:pPr>
            <a:fld id="{9838AA63-F11D-4235-9245-9BF6FDB59DF4}" type="slidenum">
              <a:rPr lang="en-US">
                <a:solidFill>
                  <a:prstClr val="black"/>
                </a:solidFill>
                <a:latin typeface="Calibri" panose="020F0502020204030204"/>
              </a:rPr>
              <a:pPr defTabSz="462442">
                <a:defRPr/>
              </a:pPr>
              <a:t>10</a:t>
            </a:fld>
            <a:endParaRPr lang="en-US">
              <a:solidFill>
                <a:prstClr val="black"/>
              </a:solidFill>
              <a:latin typeface="Calibri" panose="020F0502020204030204"/>
            </a:endParaRPr>
          </a:p>
        </p:txBody>
      </p:sp>
    </p:spTree>
    <p:extLst>
      <p:ext uri="{BB962C8B-B14F-4D97-AF65-F5344CB8AC3E}">
        <p14:creationId xmlns:p14="http://schemas.microsoft.com/office/powerpoint/2010/main" val="40164764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130175"/>
            <a:ext cx="4222750" cy="3167063"/>
          </a:xfrm>
        </p:spPr>
      </p:sp>
      <p:sp>
        <p:nvSpPr>
          <p:cNvPr id="3" name="Notes Placeholder 2"/>
          <p:cNvSpPr>
            <a:spLocks noGrp="1"/>
          </p:cNvSpPr>
          <p:nvPr>
            <p:ph type="body" idx="1"/>
          </p:nvPr>
        </p:nvSpPr>
        <p:spPr>
          <a:xfrm>
            <a:off x="308667" y="2737112"/>
            <a:ext cx="6789028" cy="6648188"/>
          </a:xfrm>
          <a:solidFill>
            <a:schemeClr val="bg1"/>
          </a:solidFill>
        </p:spPr>
        <p:txBody>
          <a:bodyPr/>
          <a:lstStyle/>
          <a:p>
            <a:pPr defTabSz="924883">
              <a:lnSpc>
                <a:spcPct val="90000"/>
              </a:lnSpc>
              <a:defRPr/>
            </a:pPr>
            <a:r>
              <a:rPr lang="en-US" sz="1100" dirty="0">
                <a:solidFill>
                  <a:prstClr val="black"/>
                </a:solidFill>
              </a:rPr>
              <a:t>Revenues, costs &amp; budgets</a:t>
            </a:r>
          </a:p>
          <a:p>
            <a:pPr defTabSz="924883">
              <a:lnSpc>
                <a:spcPct val="90000"/>
              </a:lnSpc>
              <a:defRPr/>
            </a:pPr>
            <a:r>
              <a:rPr lang="en-US" sz="1100" dirty="0">
                <a:solidFill>
                  <a:prstClr val="black"/>
                </a:solidFill>
              </a:rPr>
              <a:t>     Peaks: </a:t>
            </a:r>
          </a:p>
          <a:p>
            <a:pPr marL="751467" lvl="1" indent="-289026" defTabSz="924883">
              <a:lnSpc>
                <a:spcPct val="90000"/>
              </a:lnSpc>
              <a:buFont typeface="Arial" panose="020B0604020202020204" pitchFamily="34" charset="0"/>
              <a:buChar char="•"/>
              <a:defRPr/>
            </a:pPr>
            <a:r>
              <a:rPr lang="en-US" sz="1100" dirty="0">
                <a:solidFill>
                  <a:prstClr val="black"/>
                </a:solidFill>
              </a:rPr>
              <a:t>Ministries with mature budgeting systems (more discussion to follow re: dynamic budgeting; contingency funds; prompt financial reporting, especially actual year-to-date compared to the annual budget with %s on the P&amp;L and transparent designated fund balances on the balance sheet)</a:t>
            </a:r>
          </a:p>
          <a:p>
            <a:pPr marL="751467" lvl="1" indent="-289026" defTabSz="924883">
              <a:lnSpc>
                <a:spcPct val="90000"/>
              </a:lnSpc>
              <a:buFont typeface="Arial" panose="020B0604020202020204" pitchFamily="34" charset="0"/>
              <a:buChar char="•"/>
              <a:defRPr/>
            </a:pPr>
            <a:r>
              <a:rPr lang="en-US" sz="1100" dirty="0">
                <a:solidFill>
                  <a:prstClr val="black"/>
                </a:solidFill>
              </a:rPr>
              <a:t>Ministries that had reserves (15% of annual budget as a target)</a:t>
            </a:r>
          </a:p>
          <a:p>
            <a:pPr defTabSz="924883">
              <a:lnSpc>
                <a:spcPct val="90000"/>
              </a:lnSpc>
              <a:defRPr/>
            </a:pPr>
            <a:r>
              <a:rPr lang="en-US" sz="1100" dirty="0">
                <a:solidFill>
                  <a:prstClr val="black"/>
                </a:solidFill>
              </a:rPr>
              <a:t>     Valleys: </a:t>
            </a:r>
          </a:p>
          <a:p>
            <a:pPr marL="751467" lvl="1" indent="-289026" defTabSz="924883">
              <a:lnSpc>
                <a:spcPct val="90000"/>
              </a:lnSpc>
              <a:buFont typeface="Arial" panose="020B0604020202020204" pitchFamily="34" charset="0"/>
              <a:buChar char="•"/>
              <a:defRPr/>
            </a:pPr>
            <a:r>
              <a:rPr lang="en-US" sz="1100" dirty="0">
                <a:solidFill>
                  <a:prstClr val="black"/>
                </a:solidFill>
              </a:rPr>
              <a:t>Loss of program revenues</a:t>
            </a:r>
          </a:p>
          <a:p>
            <a:pPr marL="751467" lvl="1" indent="-289026" defTabSz="924883">
              <a:lnSpc>
                <a:spcPct val="90000"/>
              </a:lnSpc>
              <a:buFont typeface="Arial" panose="020B0604020202020204" pitchFamily="34" charset="0"/>
              <a:buChar char="•"/>
              <a:defRPr/>
            </a:pPr>
            <a:r>
              <a:rPr lang="en-US" sz="1100" dirty="0">
                <a:solidFill>
                  <a:prstClr val="black"/>
                </a:solidFill>
              </a:rPr>
              <a:t>Additional costs for COVID-19 precautions</a:t>
            </a:r>
          </a:p>
          <a:p>
            <a:pPr marL="751467" lvl="1" indent="-289026" defTabSz="924883">
              <a:lnSpc>
                <a:spcPct val="90000"/>
              </a:lnSpc>
              <a:buFont typeface="Arial" panose="020B0604020202020204" pitchFamily="34" charset="0"/>
              <a:buChar char="•"/>
              <a:defRPr/>
            </a:pPr>
            <a:r>
              <a:rPr lang="en-US" sz="1100" dirty="0">
                <a:solidFill>
                  <a:prstClr val="black"/>
                </a:solidFill>
              </a:rPr>
              <a:t>Ministries with high fixed costs, especially with debt or full staffs on salary</a:t>
            </a:r>
          </a:p>
          <a:p>
            <a:pPr>
              <a:defRPr/>
            </a:pPr>
            <a:r>
              <a:rPr lang="en-US" sz="1100" dirty="0">
                <a:solidFill>
                  <a:prstClr val="black"/>
                </a:solidFill>
              </a:rPr>
              <a:t>Government programs</a:t>
            </a:r>
          </a:p>
          <a:p>
            <a:pPr defTabSz="924883">
              <a:lnSpc>
                <a:spcPct val="90000"/>
              </a:lnSpc>
              <a:defRPr/>
            </a:pPr>
            <a:r>
              <a:rPr lang="en-US" sz="1100" dirty="0">
                <a:solidFill>
                  <a:prstClr val="black"/>
                </a:solidFill>
              </a:rPr>
              <a:t>     Peaks: </a:t>
            </a:r>
          </a:p>
          <a:p>
            <a:pPr marL="751467" lvl="1" indent="-289026" defTabSz="924883">
              <a:lnSpc>
                <a:spcPct val="90000"/>
              </a:lnSpc>
              <a:buFont typeface="Arial" panose="020B0604020202020204" pitchFamily="34" charset="0"/>
              <a:buChar char="•"/>
              <a:defRPr/>
            </a:pPr>
            <a:r>
              <a:rPr lang="en-US" sz="1100" dirty="0">
                <a:solidFill>
                  <a:prstClr val="black"/>
                </a:solidFill>
              </a:rPr>
              <a:t>CARES Act PPP loan/grants</a:t>
            </a:r>
          </a:p>
          <a:p>
            <a:pPr marL="751467" lvl="1" indent="-289026" defTabSz="924883">
              <a:lnSpc>
                <a:spcPct val="90000"/>
              </a:lnSpc>
              <a:buFont typeface="Arial" panose="020B0604020202020204" pitchFamily="34" charset="0"/>
              <a:buChar char="•"/>
              <a:defRPr/>
            </a:pPr>
            <a:r>
              <a:rPr lang="en-US" sz="1100" dirty="0">
                <a:solidFill>
                  <a:prstClr val="black"/>
                </a:solidFill>
              </a:rPr>
              <a:t>CARES Act Employee Retention Credits</a:t>
            </a:r>
          </a:p>
          <a:p>
            <a:pPr marL="751467" lvl="1" indent="-289026" defTabSz="924883">
              <a:lnSpc>
                <a:spcPct val="90000"/>
              </a:lnSpc>
              <a:buFont typeface="Arial" panose="020B0604020202020204" pitchFamily="34" charset="0"/>
              <a:buChar char="•"/>
              <a:defRPr/>
            </a:pPr>
            <a:r>
              <a:rPr lang="en-US" sz="1100" dirty="0">
                <a:solidFill>
                  <a:prstClr val="black"/>
                </a:solidFill>
              </a:rPr>
              <a:t>Families First Coronavirus Recovery Act Credits</a:t>
            </a:r>
          </a:p>
          <a:p>
            <a:pPr marL="751467" lvl="1" indent="-289026" defTabSz="924883">
              <a:lnSpc>
                <a:spcPct val="90000"/>
              </a:lnSpc>
              <a:buFont typeface="Arial" panose="020B0604020202020204" pitchFamily="34" charset="0"/>
              <a:buChar char="•"/>
              <a:defRPr/>
            </a:pPr>
            <a:r>
              <a:rPr lang="en-US" sz="1100" dirty="0">
                <a:solidFill>
                  <a:prstClr val="black"/>
                </a:solidFill>
              </a:rPr>
              <a:t>State programs</a:t>
            </a:r>
          </a:p>
          <a:p>
            <a:pPr defTabSz="924883">
              <a:lnSpc>
                <a:spcPct val="90000"/>
              </a:lnSpc>
              <a:defRPr/>
            </a:pPr>
            <a:r>
              <a:rPr lang="en-US" sz="1100" dirty="0">
                <a:solidFill>
                  <a:prstClr val="black"/>
                </a:solidFill>
              </a:rPr>
              <a:t>     Valleys: </a:t>
            </a:r>
          </a:p>
          <a:p>
            <a:pPr marL="751467" lvl="1" indent="-289026" defTabSz="924883">
              <a:lnSpc>
                <a:spcPct val="90000"/>
              </a:lnSpc>
              <a:buFont typeface="Arial" panose="020B0604020202020204" pitchFamily="34" charset="0"/>
              <a:buChar char="•"/>
              <a:defRPr/>
            </a:pPr>
            <a:r>
              <a:rPr lang="en-US" sz="1100" dirty="0">
                <a:solidFill>
                  <a:prstClr val="black"/>
                </a:solidFill>
              </a:rPr>
              <a:t>Complexity of CARES Act and numerous SBA FAQs</a:t>
            </a:r>
          </a:p>
          <a:p>
            <a:pPr marL="751467" lvl="1" indent="-289026" defTabSz="924883">
              <a:lnSpc>
                <a:spcPct val="90000"/>
              </a:lnSpc>
              <a:buFont typeface="Arial" panose="020B0604020202020204" pitchFamily="34" charset="0"/>
              <a:buChar char="•"/>
              <a:defRPr/>
            </a:pPr>
            <a:r>
              <a:rPr lang="en-US" sz="1100" dirty="0">
                <a:solidFill>
                  <a:prstClr val="black"/>
                </a:solidFill>
              </a:rPr>
              <a:t>Uncertainty about risks of accepting government assistance</a:t>
            </a:r>
          </a:p>
          <a:p>
            <a:pPr marL="751467" lvl="1" indent="-289026" defTabSz="924883">
              <a:lnSpc>
                <a:spcPct val="90000"/>
              </a:lnSpc>
              <a:buFont typeface="Arial" panose="020B0604020202020204" pitchFamily="34" charset="0"/>
              <a:buChar char="•"/>
              <a:defRPr/>
            </a:pPr>
            <a:r>
              <a:rPr lang="en-US" sz="1100" dirty="0">
                <a:solidFill>
                  <a:prstClr val="black"/>
                </a:solidFill>
              </a:rPr>
              <a:t>Government “Orders” of all types</a:t>
            </a:r>
          </a:p>
          <a:p>
            <a:pPr defTabSz="924883">
              <a:lnSpc>
                <a:spcPct val="90000"/>
              </a:lnSpc>
              <a:defRPr/>
            </a:pPr>
            <a:r>
              <a:rPr lang="en-US" sz="1100" dirty="0">
                <a:solidFill>
                  <a:prstClr val="black"/>
                </a:solidFill>
              </a:rPr>
              <a:t>Giving</a:t>
            </a:r>
          </a:p>
          <a:p>
            <a:pPr defTabSz="924883">
              <a:lnSpc>
                <a:spcPct val="90000"/>
              </a:lnSpc>
              <a:defRPr/>
            </a:pPr>
            <a:r>
              <a:rPr lang="en-US" sz="1100" dirty="0">
                <a:solidFill>
                  <a:prstClr val="black"/>
                </a:solidFill>
              </a:rPr>
              <a:t>     Peaks: </a:t>
            </a:r>
          </a:p>
          <a:p>
            <a:pPr marL="751467" lvl="1" indent="-289026" defTabSz="924883">
              <a:lnSpc>
                <a:spcPct val="90000"/>
              </a:lnSpc>
              <a:buFont typeface="Arial" panose="020B0604020202020204" pitchFamily="34" charset="0"/>
              <a:buChar char="•"/>
              <a:defRPr/>
            </a:pPr>
            <a:r>
              <a:rPr lang="en-US" sz="1100" dirty="0">
                <a:solidFill>
                  <a:prstClr val="black"/>
                </a:solidFill>
              </a:rPr>
              <a:t>Many different experiences…?Initial March – May surge; June – October lull; November – now stabilized?</a:t>
            </a:r>
          </a:p>
          <a:p>
            <a:pPr marL="751467" lvl="1" indent="-289026" defTabSz="924883">
              <a:lnSpc>
                <a:spcPct val="90000"/>
              </a:lnSpc>
              <a:buFont typeface="Arial" panose="020B0604020202020204" pitchFamily="34" charset="0"/>
              <a:buChar char="•"/>
              <a:defRPr/>
            </a:pPr>
            <a:r>
              <a:rPr lang="en-US" sz="1100" dirty="0">
                <a:solidFill>
                  <a:prstClr val="black"/>
                </a:solidFill>
              </a:rPr>
              <a:t>Online giving</a:t>
            </a:r>
          </a:p>
          <a:p>
            <a:pPr marL="751467" lvl="1" indent="-289026" defTabSz="924883">
              <a:lnSpc>
                <a:spcPct val="90000"/>
              </a:lnSpc>
              <a:buFont typeface="Arial" panose="020B0604020202020204" pitchFamily="34" charset="0"/>
              <a:buChar char="•"/>
              <a:defRPr/>
            </a:pPr>
            <a:r>
              <a:rPr lang="en-US" sz="1100" dirty="0">
                <a:solidFill>
                  <a:prstClr val="black"/>
                </a:solidFill>
              </a:rPr>
              <a:t>$300 above-the-line deduction in 2020</a:t>
            </a:r>
          </a:p>
          <a:p>
            <a:pPr defTabSz="924883">
              <a:lnSpc>
                <a:spcPct val="90000"/>
              </a:lnSpc>
              <a:defRPr/>
            </a:pPr>
            <a:r>
              <a:rPr lang="en-US" sz="1100" dirty="0">
                <a:solidFill>
                  <a:prstClr val="black"/>
                </a:solidFill>
              </a:rPr>
              <a:t>     Valleys:  Few donors seemed to view their stimulus checks as opportunities to bless ministries</a:t>
            </a:r>
          </a:p>
          <a:p>
            <a:pPr defTabSz="924883">
              <a:lnSpc>
                <a:spcPct val="90000"/>
              </a:lnSpc>
              <a:defRPr/>
            </a:pPr>
            <a:r>
              <a:rPr lang="en-US" sz="1100" dirty="0">
                <a:solidFill>
                  <a:prstClr val="black"/>
                </a:solidFill>
              </a:rPr>
              <a:t>Stakeholder uncertainty</a:t>
            </a:r>
          </a:p>
          <a:p>
            <a:pPr defTabSz="924883">
              <a:lnSpc>
                <a:spcPct val="90000"/>
              </a:lnSpc>
              <a:defRPr/>
            </a:pPr>
            <a:r>
              <a:rPr lang="en-US" sz="1100" dirty="0">
                <a:solidFill>
                  <a:prstClr val="black"/>
                </a:solidFill>
              </a:rPr>
              <a:t>     Peaks: Well prepared and loyal donors responded quickly</a:t>
            </a:r>
          </a:p>
          <a:p>
            <a:pPr defTabSz="924883">
              <a:lnSpc>
                <a:spcPct val="90000"/>
              </a:lnSpc>
              <a:defRPr/>
            </a:pPr>
            <a:r>
              <a:rPr lang="en-US" sz="1100" dirty="0">
                <a:solidFill>
                  <a:prstClr val="black"/>
                </a:solidFill>
              </a:rPr>
              <a:t>     Valleys: </a:t>
            </a:r>
          </a:p>
          <a:p>
            <a:pPr marL="751467" lvl="1" indent="-289026" defTabSz="924883">
              <a:lnSpc>
                <a:spcPct val="90000"/>
              </a:lnSpc>
              <a:buFont typeface="Arial" panose="020B0604020202020204" pitchFamily="34" charset="0"/>
              <a:buChar char="•"/>
              <a:defRPr/>
            </a:pPr>
            <a:r>
              <a:rPr lang="en-US" sz="1100" dirty="0">
                <a:solidFill>
                  <a:prstClr val="black"/>
                </a:solidFill>
              </a:rPr>
              <a:t>Fear of exposure to the virus (i.e., getting sick) kept constituents away</a:t>
            </a:r>
          </a:p>
          <a:p>
            <a:pPr marL="751467" lvl="1" indent="-289026" defTabSz="924883">
              <a:lnSpc>
                <a:spcPct val="90000"/>
              </a:lnSpc>
              <a:buFont typeface="Arial" panose="020B0604020202020204" pitchFamily="34" charset="0"/>
              <a:buChar char="•"/>
              <a:defRPr/>
            </a:pPr>
            <a:r>
              <a:rPr lang="en-US" sz="1100" dirty="0">
                <a:solidFill>
                  <a:prstClr val="black"/>
                </a:solidFill>
              </a:rPr>
              <a:t>Fear of quarantine (i.e., being “put in jail”) kept constituents away</a:t>
            </a:r>
            <a:endParaRPr lang="en-US" sz="1100" dirty="0"/>
          </a:p>
          <a:p>
            <a:pPr marL="751467" lvl="1" indent="-289026" defTabSz="924883">
              <a:lnSpc>
                <a:spcPct val="90000"/>
              </a:lnSpc>
              <a:buFont typeface="Arial" panose="020B0604020202020204" pitchFamily="34" charset="0"/>
              <a:buChar char="•"/>
              <a:defRPr/>
            </a:pPr>
            <a:r>
              <a:rPr lang="en-US" sz="1100" dirty="0"/>
              <a:t>Marginal “customers” had their “scales tipped” against program involvement</a:t>
            </a:r>
          </a:p>
          <a:p>
            <a:pPr defTabSz="924883">
              <a:lnSpc>
                <a:spcPct val="90000"/>
              </a:lnSpc>
              <a:defRPr/>
            </a:pPr>
            <a:r>
              <a:rPr lang="en-US" sz="1100" dirty="0">
                <a:solidFill>
                  <a:prstClr val="black"/>
                </a:solidFill>
              </a:rPr>
              <a:t>“Change”</a:t>
            </a:r>
          </a:p>
          <a:p>
            <a:pPr defTabSz="924883">
              <a:lnSpc>
                <a:spcPct val="90000"/>
              </a:lnSpc>
              <a:defRPr/>
            </a:pPr>
            <a:r>
              <a:rPr lang="en-US" sz="1100" dirty="0">
                <a:solidFill>
                  <a:prstClr val="black"/>
                </a:solidFill>
              </a:rPr>
              <a:t>     Peaks: </a:t>
            </a:r>
          </a:p>
          <a:p>
            <a:pPr marL="751467" lvl="1" indent="-289026" defTabSz="924883">
              <a:lnSpc>
                <a:spcPct val="90000"/>
              </a:lnSpc>
              <a:buFont typeface="Arial" panose="020B0604020202020204" pitchFamily="34" charset="0"/>
              <a:buChar char="•"/>
              <a:defRPr/>
            </a:pPr>
            <a:r>
              <a:rPr lang="en-US" sz="1100" dirty="0">
                <a:solidFill>
                  <a:prstClr val="black"/>
                </a:solidFill>
              </a:rPr>
              <a:t>New ways considered for reaching constituencies—remote, podcasts, etc.</a:t>
            </a:r>
          </a:p>
          <a:p>
            <a:pPr marL="751467" lvl="1" indent="-289026" defTabSz="924883">
              <a:lnSpc>
                <a:spcPct val="90000"/>
              </a:lnSpc>
              <a:buFont typeface="Arial" panose="020B0604020202020204" pitchFamily="34" charset="0"/>
              <a:buChar char="•"/>
              <a:defRPr/>
            </a:pPr>
            <a:r>
              <a:rPr lang="en-US" sz="1100" dirty="0">
                <a:solidFill>
                  <a:prstClr val="black"/>
                </a:solidFill>
              </a:rPr>
              <a:t>80/20 thinking—re-evaluating programs</a:t>
            </a:r>
          </a:p>
          <a:p>
            <a:pPr defTabSz="924883">
              <a:lnSpc>
                <a:spcPct val="90000"/>
              </a:lnSpc>
              <a:defRPr/>
            </a:pPr>
            <a:r>
              <a:rPr lang="en-US" sz="1100" dirty="0">
                <a:solidFill>
                  <a:prstClr val="black"/>
                </a:solidFill>
              </a:rPr>
              <a:t>     Valleys: </a:t>
            </a:r>
          </a:p>
          <a:p>
            <a:pPr marL="751467" lvl="1" indent="-289026" defTabSz="924883">
              <a:lnSpc>
                <a:spcPct val="90000"/>
              </a:lnSpc>
              <a:buFont typeface="Arial" panose="020B0604020202020204" pitchFamily="34" charset="0"/>
              <a:buChar char="•"/>
              <a:defRPr/>
            </a:pPr>
            <a:r>
              <a:rPr lang="en-US" sz="1100" dirty="0">
                <a:solidFill>
                  <a:prstClr val="black"/>
                </a:solidFill>
              </a:rPr>
              <a:t>Fear of uncertainty over short-term versus long-term effects of 2020</a:t>
            </a:r>
          </a:p>
          <a:p>
            <a:pPr marL="751467" lvl="1" indent="-289026" defTabSz="924883">
              <a:lnSpc>
                <a:spcPct val="90000"/>
              </a:lnSpc>
              <a:buFont typeface="Arial" panose="020B0604020202020204" pitchFamily="34" charset="0"/>
              <a:buChar char="•"/>
              <a:defRPr/>
            </a:pPr>
            <a:r>
              <a:rPr lang="en-US" sz="1100" dirty="0">
                <a:solidFill>
                  <a:prstClr val="black"/>
                </a:solidFill>
              </a:rPr>
              <a:t>Too little “organizational slack” leading to resistance to change</a:t>
            </a:r>
            <a:endParaRPr lang="en-US" sz="1100" dirty="0"/>
          </a:p>
          <a:p>
            <a:pPr defTabSz="924883">
              <a:lnSpc>
                <a:spcPct val="90000"/>
              </a:lnSpc>
              <a:defRPr/>
            </a:pPr>
            <a:endParaRPr lang="en-US" sz="1100" dirty="0"/>
          </a:p>
          <a:p>
            <a:pPr defTabSz="924883">
              <a:lnSpc>
                <a:spcPct val="90000"/>
              </a:lnSpc>
              <a:defRPr/>
            </a:pPr>
            <a:r>
              <a:rPr lang="en-US" sz="1100" dirty="0"/>
              <a:t>Other? Disengagement by volunteer boards and staff; Spectator versus “all in” stakeholders</a:t>
            </a:r>
          </a:p>
        </p:txBody>
      </p:sp>
      <p:sp>
        <p:nvSpPr>
          <p:cNvPr id="4" name="Slide Number Placeholder 3"/>
          <p:cNvSpPr>
            <a:spLocks noGrp="1"/>
          </p:cNvSpPr>
          <p:nvPr>
            <p:ph type="sldNum" sz="quarter" idx="5"/>
          </p:nvPr>
        </p:nvSpPr>
        <p:spPr/>
        <p:txBody>
          <a:bodyPr/>
          <a:lstStyle/>
          <a:p>
            <a:pPr defTabSz="462071">
              <a:defRPr/>
            </a:pPr>
            <a:fld id="{9838AA63-F11D-4235-9245-9BF6FDB59DF4}" type="slidenum">
              <a:rPr lang="en-US">
                <a:solidFill>
                  <a:prstClr val="black"/>
                </a:solidFill>
                <a:latin typeface="Calibri" panose="020F0502020204030204"/>
              </a:rPr>
              <a:pPr defTabSz="462071">
                <a:defRPr/>
              </a:pPr>
              <a:t>2</a:t>
            </a:fld>
            <a:endParaRPr lang="en-US">
              <a:solidFill>
                <a:prstClr val="black"/>
              </a:solidFill>
              <a:latin typeface="Calibri" panose="020F0502020204030204"/>
            </a:endParaRPr>
          </a:p>
        </p:txBody>
      </p:sp>
    </p:spTree>
    <p:extLst>
      <p:ext uri="{BB962C8B-B14F-4D97-AF65-F5344CB8AC3E}">
        <p14:creationId xmlns:p14="http://schemas.microsoft.com/office/powerpoint/2010/main" val="37454845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p>
        </p:txBody>
      </p:sp>
      <p:sp>
        <p:nvSpPr>
          <p:cNvPr id="4" name="Slide Number Placeholder 3"/>
          <p:cNvSpPr>
            <a:spLocks noGrp="1"/>
          </p:cNvSpPr>
          <p:nvPr>
            <p:ph type="sldNum" sz="quarter" idx="5"/>
          </p:nvPr>
        </p:nvSpPr>
        <p:spPr/>
        <p:txBody>
          <a:bodyPr/>
          <a:lstStyle/>
          <a:p>
            <a:pPr defTabSz="462442">
              <a:defRPr/>
            </a:pPr>
            <a:fld id="{9838AA63-F11D-4235-9245-9BF6FDB59DF4}" type="slidenum">
              <a:rPr lang="en-US">
                <a:solidFill>
                  <a:prstClr val="black"/>
                </a:solidFill>
                <a:latin typeface="Calibri" panose="020F0502020204030204"/>
              </a:rPr>
              <a:pPr defTabSz="462442">
                <a:defRPr/>
              </a:pPr>
              <a:t>3</a:t>
            </a:fld>
            <a:endParaRPr lang="en-US">
              <a:solidFill>
                <a:prstClr val="black"/>
              </a:solidFill>
              <a:latin typeface="Calibri" panose="020F0502020204030204"/>
            </a:endParaRPr>
          </a:p>
        </p:txBody>
      </p:sp>
    </p:spTree>
    <p:extLst>
      <p:ext uri="{BB962C8B-B14F-4D97-AF65-F5344CB8AC3E}">
        <p14:creationId xmlns:p14="http://schemas.microsoft.com/office/powerpoint/2010/main" val="12851157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p>
        </p:txBody>
      </p:sp>
      <p:sp>
        <p:nvSpPr>
          <p:cNvPr id="4" name="Slide Number Placeholder 3"/>
          <p:cNvSpPr>
            <a:spLocks noGrp="1"/>
          </p:cNvSpPr>
          <p:nvPr>
            <p:ph type="sldNum" sz="quarter" idx="5"/>
          </p:nvPr>
        </p:nvSpPr>
        <p:spPr/>
        <p:txBody>
          <a:bodyPr/>
          <a:lstStyle/>
          <a:p>
            <a:pPr defTabSz="462442">
              <a:defRPr/>
            </a:pPr>
            <a:fld id="{9838AA63-F11D-4235-9245-9BF6FDB59DF4}" type="slidenum">
              <a:rPr lang="en-US">
                <a:solidFill>
                  <a:prstClr val="black"/>
                </a:solidFill>
                <a:latin typeface="Calibri" panose="020F0502020204030204"/>
              </a:rPr>
              <a:pPr defTabSz="462442">
                <a:defRPr/>
              </a:pPr>
              <a:t>4</a:t>
            </a:fld>
            <a:endParaRPr lang="en-US">
              <a:solidFill>
                <a:prstClr val="black"/>
              </a:solidFill>
              <a:latin typeface="Calibri" panose="020F0502020204030204"/>
            </a:endParaRPr>
          </a:p>
        </p:txBody>
      </p:sp>
    </p:spTree>
    <p:extLst>
      <p:ext uri="{BB962C8B-B14F-4D97-AF65-F5344CB8AC3E}">
        <p14:creationId xmlns:p14="http://schemas.microsoft.com/office/powerpoint/2010/main" val="7648541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Families First Coronavirus Relief Act</a:t>
            </a:r>
          </a:p>
          <a:p>
            <a:endParaRPr lang="en-US" sz="1400" dirty="0"/>
          </a:p>
          <a:p>
            <a:r>
              <a:rPr lang="en-US" sz="1400" dirty="0"/>
              <a:t>* Question: Could this benefit be extended to college grads who serve on summer staff?</a:t>
            </a:r>
          </a:p>
        </p:txBody>
      </p:sp>
      <p:sp>
        <p:nvSpPr>
          <p:cNvPr id="4" name="Slide Number Placeholder 3"/>
          <p:cNvSpPr>
            <a:spLocks noGrp="1"/>
          </p:cNvSpPr>
          <p:nvPr>
            <p:ph type="sldNum" sz="quarter" idx="5"/>
          </p:nvPr>
        </p:nvSpPr>
        <p:spPr/>
        <p:txBody>
          <a:bodyPr/>
          <a:lstStyle/>
          <a:p>
            <a:pPr defTabSz="462442">
              <a:defRPr/>
            </a:pPr>
            <a:fld id="{9838AA63-F11D-4235-9245-9BF6FDB59DF4}" type="slidenum">
              <a:rPr lang="en-US">
                <a:solidFill>
                  <a:prstClr val="black"/>
                </a:solidFill>
                <a:latin typeface="Calibri" panose="020F0502020204030204"/>
              </a:rPr>
              <a:pPr defTabSz="462442">
                <a:defRPr/>
              </a:pPr>
              <a:t>5</a:t>
            </a:fld>
            <a:endParaRPr lang="en-US">
              <a:solidFill>
                <a:prstClr val="black"/>
              </a:solidFill>
              <a:latin typeface="Calibri" panose="020F0502020204030204"/>
            </a:endParaRPr>
          </a:p>
        </p:txBody>
      </p:sp>
    </p:spTree>
    <p:extLst>
      <p:ext uri="{BB962C8B-B14F-4D97-AF65-F5344CB8AC3E}">
        <p14:creationId xmlns:p14="http://schemas.microsoft.com/office/powerpoint/2010/main" val="20021179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57425" y="53975"/>
            <a:ext cx="2982913" cy="2236788"/>
          </a:xfrm>
        </p:spPr>
      </p:sp>
      <p:sp>
        <p:nvSpPr>
          <p:cNvPr id="3" name="Notes Placeholder 2"/>
          <p:cNvSpPr>
            <a:spLocks noGrp="1"/>
          </p:cNvSpPr>
          <p:nvPr>
            <p:ph type="body" idx="1"/>
          </p:nvPr>
        </p:nvSpPr>
        <p:spPr>
          <a:xfrm>
            <a:off x="710574" y="1801931"/>
            <a:ext cx="6387121" cy="7355989"/>
          </a:xfrm>
          <a:solidFill>
            <a:schemeClr val="bg1"/>
          </a:solidFill>
        </p:spPr>
        <p:txBody>
          <a:bodyPr/>
          <a:lstStyle/>
          <a:p>
            <a:r>
              <a:rPr lang="en-US" sz="800" dirty="0"/>
              <a:t>https://unsplash.com/photos/5fNmWej4tAA</a:t>
            </a:r>
          </a:p>
          <a:p>
            <a:r>
              <a:rPr lang="en-US" dirty="0"/>
              <a:t>1. </a:t>
            </a:r>
          </a:p>
          <a:p>
            <a:r>
              <a:rPr lang="en-US" dirty="0"/>
              <a:t>Regardless your standard accounting methods, we recommend the </a:t>
            </a:r>
            <a:r>
              <a:rPr lang="en-US" b="1" i="1" dirty="0"/>
              <a:t>modified cash basis </a:t>
            </a:r>
            <a:r>
              <a:rPr lang="en-US" dirty="0"/>
              <a:t>for ministry budgeting (versus full GAAP accounting). By using the modified cash basis, you have a Cash in and Cash out approach that non-accountants can better grasp. Yet, accounts receivable and accounts payable are factored in. In that way, last minute purchases before year-end still get counted in that year’s budget even though the payment isn’t made until the next fiscal year.</a:t>
            </a:r>
          </a:p>
          <a:p>
            <a:r>
              <a:rPr lang="en-US" dirty="0"/>
              <a:t>This means that you include in your expenditure budget principal payments on debt AND capital expenditures for major equipment, etc. But you ignore depreciation entries. Also, strange as it may sound, you include loan proceeds as a source of cash.</a:t>
            </a:r>
          </a:p>
          <a:p>
            <a:r>
              <a:rPr lang="en-US" dirty="0"/>
              <a:t>2.</a:t>
            </a:r>
          </a:p>
          <a:p>
            <a:r>
              <a:rPr lang="en-US" dirty="0"/>
              <a:t>Revenues are </a:t>
            </a:r>
            <a:r>
              <a:rPr lang="en-US" b="1" i="1" dirty="0"/>
              <a:t>projected</a:t>
            </a:r>
            <a:r>
              <a:rPr lang="en-US" dirty="0"/>
              <a:t>. Expenditures are </a:t>
            </a:r>
            <a:r>
              <a:rPr lang="en-US" b="1" i="1" dirty="0"/>
              <a:t>authorized</a:t>
            </a:r>
            <a:r>
              <a:rPr lang="en-US" dirty="0"/>
              <a:t>. Opportunities and threats don’t wait for next year’s budget. You need flexibility. Take, for example, the proverbial capital expenditures “wish list.” You have one, right? If not, I’m guessing that your facilities person does!</a:t>
            </a:r>
          </a:p>
          <a:p>
            <a:r>
              <a:rPr lang="en-US" dirty="0"/>
              <a:t>Dynamic budgeting involves interim analyses of your actual to budget year-to-date results which can lead to authorized revisions to the annual budget. Timing? How about after winter programming is concluded? And then revisit after summer programming?</a:t>
            </a:r>
          </a:p>
          <a:p>
            <a:r>
              <a:rPr lang="en-US" dirty="0"/>
              <a:t>Make your budgeting from start to finish “participatory.”</a:t>
            </a:r>
          </a:p>
          <a:p>
            <a:r>
              <a:rPr lang="en-US" dirty="0"/>
              <a:t>3.</a:t>
            </a:r>
          </a:p>
          <a:p>
            <a:r>
              <a:rPr lang="en-US" dirty="0"/>
              <a:t>Proverb 22.3 – </a:t>
            </a:r>
          </a:p>
          <a:p>
            <a:r>
              <a:rPr lang="en-US" dirty="0"/>
              <a:t>Challenges will occur that cannot be anticipated at the time of preparing the annual budget: revenue shortfalls; non-discretionary and discretionary expenditure overruns. A “Contingency Fund” is not a fund at all. But a budget line-item actual chart of accounts option within your expenditures. Yet, only a budget is provided for it. No transaction postings are ever made to it. Instead, as you analyze interim results and find threats to living within your budget, you can decrease the Contingency Fund budget and increase the affect revenue or expenditure budget.</a:t>
            </a:r>
          </a:p>
          <a:p>
            <a:r>
              <a:rPr lang="en-US" dirty="0"/>
              <a:t>Opportunities can arise upon revenue surpluses, expenditure savings. When this happens the “wish list” can be revisited.</a:t>
            </a:r>
          </a:p>
          <a:p>
            <a:r>
              <a:rPr lang="en-US" dirty="0"/>
              <a:t>4.</a:t>
            </a:r>
          </a:p>
          <a:p>
            <a:r>
              <a:rPr lang="en-US" dirty="0"/>
              <a:t>5.</a:t>
            </a:r>
          </a:p>
          <a:p>
            <a:r>
              <a:rPr lang="en-US" dirty="0"/>
              <a:t>Check out our MinistryCPA blog post for ideas. Your budget (and the related P&amp;L or “Statement of Activity”) is for the General Fund. Designated Gifts ARE NOT budgeted; they are spent in accordance with donor </a:t>
            </a:r>
            <a:r>
              <a:rPr lang="en-US" b="1" i="1" dirty="0"/>
              <a:t>designations</a:t>
            </a:r>
            <a:r>
              <a:rPr lang="en-US" dirty="0"/>
              <a:t>.</a:t>
            </a:r>
          </a:p>
          <a:p>
            <a:r>
              <a:rPr lang="en-US" dirty="0"/>
              <a:t>6.</a:t>
            </a:r>
          </a:p>
          <a:p>
            <a:r>
              <a:rPr lang="en-US" dirty="0"/>
              <a:t>Work toward a General Fund reserve balance of at least 15% of your annual general fund budget. Avoid LIKE THE COVID-19 PLAGUE the almost always unwise “Board Designated Fund.”</a:t>
            </a:r>
          </a:p>
        </p:txBody>
      </p:sp>
      <p:sp>
        <p:nvSpPr>
          <p:cNvPr id="4" name="Slide Number Placeholder 3"/>
          <p:cNvSpPr>
            <a:spLocks noGrp="1"/>
          </p:cNvSpPr>
          <p:nvPr>
            <p:ph type="sldNum" sz="quarter" idx="5"/>
          </p:nvPr>
        </p:nvSpPr>
        <p:spPr/>
        <p:txBody>
          <a:bodyPr/>
          <a:lstStyle/>
          <a:p>
            <a:pPr defTabSz="462442">
              <a:defRPr/>
            </a:pPr>
            <a:fld id="{9838AA63-F11D-4235-9245-9BF6FDB59DF4}" type="slidenum">
              <a:rPr lang="en-US">
                <a:solidFill>
                  <a:prstClr val="black"/>
                </a:solidFill>
                <a:latin typeface="Calibri" panose="020F0502020204030204"/>
              </a:rPr>
              <a:pPr defTabSz="462442">
                <a:defRPr/>
              </a:pPr>
              <a:t>6</a:t>
            </a:fld>
            <a:endParaRPr lang="en-US">
              <a:solidFill>
                <a:prstClr val="black"/>
              </a:solidFill>
              <a:latin typeface="Calibri" panose="020F0502020204030204"/>
            </a:endParaRPr>
          </a:p>
        </p:txBody>
      </p:sp>
    </p:spTree>
    <p:extLst>
      <p:ext uri="{BB962C8B-B14F-4D97-AF65-F5344CB8AC3E}">
        <p14:creationId xmlns:p14="http://schemas.microsoft.com/office/powerpoint/2010/main" val="10055170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101600"/>
            <a:ext cx="4222750" cy="3167063"/>
          </a:xfrm>
        </p:spPr>
      </p:sp>
      <p:sp>
        <p:nvSpPr>
          <p:cNvPr id="3" name="Notes Placeholder 2"/>
          <p:cNvSpPr>
            <a:spLocks noGrp="1"/>
          </p:cNvSpPr>
          <p:nvPr>
            <p:ph type="body" idx="1"/>
          </p:nvPr>
        </p:nvSpPr>
        <p:spPr>
          <a:xfrm>
            <a:off x="710574" y="2303737"/>
            <a:ext cx="6387121" cy="7081564"/>
          </a:xfrm>
          <a:solidFill>
            <a:schemeClr val="bg1"/>
          </a:solidFill>
        </p:spPr>
        <p:txBody>
          <a:bodyPr/>
          <a:lstStyle/>
          <a:p>
            <a:r>
              <a:rPr lang="en-US" sz="1400" dirty="0"/>
              <a:t>https://unsplash.com/photos/5fNmWej4tAA</a:t>
            </a:r>
          </a:p>
          <a:p>
            <a:endParaRPr lang="en-US" sz="1400" dirty="0"/>
          </a:p>
          <a:p>
            <a:r>
              <a:rPr lang="en-US" sz="1400" b="1" i="1" u="sng" dirty="0"/>
              <a:t>MinistryCPA</a:t>
            </a:r>
          </a:p>
          <a:p>
            <a:pPr>
              <a:lnSpc>
                <a:spcPct val="107000"/>
              </a:lnSpc>
            </a:pPr>
            <a:r>
              <a:rPr lang="en-US" sz="1400" b="1" i="1" dirty="0">
                <a:latin typeface="Calibri" panose="020F0502020204030204" pitchFamily="34" charset="0"/>
                <a:ea typeface="Times New Roman" panose="02020603050405020304" pitchFamily="18" charset="0"/>
                <a:cs typeface="Times New Roman" panose="02020603050405020304" pitchFamily="18" charset="0"/>
              </a:rPr>
              <a:t>1. Vision Statement</a:t>
            </a:r>
            <a:r>
              <a:rPr lang="en-US" sz="1400" dirty="0">
                <a:latin typeface="Calibri" panose="020F0502020204030204" pitchFamily="34" charset="0"/>
                <a:ea typeface="Times New Roman" panose="02020603050405020304" pitchFamily="18" charset="0"/>
                <a:cs typeface="Times New Roman" panose="02020603050405020304" pitchFamily="18" charset="0"/>
              </a:rPr>
              <a:t>: To help others improve their financial stewardship.</a:t>
            </a:r>
            <a:r>
              <a:rPr lang="en-US" sz="1400" dirty="0">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pPr>
            <a:r>
              <a:rPr lang="en-US" sz="1400" b="1" i="1" dirty="0">
                <a:latin typeface="Calibri" panose="020F0502020204030204" pitchFamily="34" charset="0"/>
                <a:ea typeface="Times New Roman" panose="02020603050405020304" pitchFamily="18" charset="0"/>
                <a:cs typeface="Times New Roman" panose="02020603050405020304" pitchFamily="18" charset="0"/>
              </a:rPr>
              <a:t>MinistryCPA Motto</a:t>
            </a:r>
            <a:r>
              <a:rPr lang="en-US" sz="1400" dirty="0">
                <a:latin typeface="Calibri" panose="020F0502020204030204" pitchFamily="34" charset="0"/>
                <a:ea typeface="Times New Roman" panose="02020603050405020304" pitchFamily="18" charset="0"/>
                <a:cs typeface="Times New Roman" panose="02020603050405020304" pitchFamily="18" charset="0"/>
              </a:rPr>
              <a:t>: Reaching globally, serving personally.</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400" b="1" i="1" dirty="0">
                <a:latin typeface="Calibri" panose="020F0502020204030204" pitchFamily="34" charset="0"/>
                <a:ea typeface="Times New Roman" panose="02020603050405020304" pitchFamily="18" charset="0"/>
                <a:cs typeface="Times New Roman" panose="02020603050405020304" pitchFamily="18" charset="0"/>
              </a:rPr>
              <a:t>2. Core Values</a:t>
            </a:r>
            <a:r>
              <a:rPr lang="en-US" sz="1400" dirty="0">
                <a:latin typeface="Calibri" panose="020F0502020204030204" pitchFamily="34" charset="0"/>
                <a:ea typeface="Times New Roman" panose="02020603050405020304" pitchFamily="18" charset="0"/>
                <a:cs typeface="Times New Roman" panose="02020603050405020304" pitchFamily="18" charset="0"/>
              </a:rPr>
              <a:t> (identified, unchanging values): </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342853" indent="-342853">
              <a:lnSpc>
                <a:spcPct val="107000"/>
              </a:lnSpc>
              <a:buFont typeface="Wingdings" panose="05000000000000000000" pitchFamily="2" charset="2"/>
              <a:buChar char=""/>
            </a:pPr>
            <a:r>
              <a:rPr lang="en-US" sz="1400" dirty="0">
                <a:latin typeface="Calibri" panose="020F0502020204030204" pitchFamily="34" charset="0"/>
                <a:ea typeface="Times New Roman" panose="02020603050405020304" pitchFamily="18" charset="0"/>
                <a:cs typeface="Times New Roman" panose="02020603050405020304" pitchFamily="18" charset="0"/>
              </a:rPr>
              <a:t>Uncompromising Integrity …</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342853" indent="-342853">
              <a:lnSpc>
                <a:spcPct val="107000"/>
              </a:lnSpc>
              <a:buFont typeface="Wingdings" panose="05000000000000000000" pitchFamily="2" charset="2"/>
              <a:buChar char=""/>
            </a:pPr>
            <a:r>
              <a:rPr lang="en-US" sz="1400" dirty="0">
                <a:latin typeface="Calibri" panose="020F0502020204030204" pitchFamily="34" charset="0"/>
                <a:ea typeface="Times New Roman" panose="02020603050405020304" pitchFamily="18" charset="0"/>
                <a:cs typeface="Times New Roman" panose="02020603050405020304" pitchFamily="18" charset="0"/>
              </a:rPr>
              <a:t>Wired to Serve …</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342853" indent="-342853">
              <a:lnSpc>
                <a:spcPct val="107000"/>
              </a:lnSpc>
              <a:buFont typeface="Wingdings" panose="05000000000000000000" pitchFamily="2" charset="2"/>
              <a:buChar char=""/>
            </a:pPr>
            <a:r>
              <a:rPr lang="en-US" sz="1400" dirty="0">
                <a:latin typeface="Calibri" panose="020F0502020204030204" pitchFamily="34" charset="0"/>
                <a:ea typeface="Times New Roman" panose="02020603050405020304" pitchFamily="18" charset="0"/>
                <a:cs typeface="Times New Roman" panose="02020603050405020304" pitchFamily="18" charset="0"/>
              </a:rPr>
              <a:t>Micah 6.8 Team Players</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742850" lvl="1" indent="-285711">
              <a:lnSpc>
                <a:spcPct val="107000"/>
              </a:lnSpc>
              <a:buFont typeface="Symbol" panose="05050102010706020507" pitchFamily="18" charset="2"/>
              <a:buChar char=""/>
            </a:pPr>
            <a:r>
              <a:rPr lang="en-US" sz="1400" dirty="0">
                <a:latin typeface="Calibri" panose="020F0502020204030204" pitchFamily="34" charset="0"/>
                <a:ea typeface="Times New Roman" panose="02020603050405020304" pitchFamily="18" charset="0"/>
                <a:cs typeface="Times New Roman" panose="02020603050405020304" pitchFamily="18" charset="0"/>
              </a:rPr>
              <a:t>They “do justly” as </a:t>
            </a:r>
            <a:r>
              <a:rPr lang="en-US" sz="1400" b="1" i="1" dirty="0">
                <a:latin typeface="Calibri" panose="020F0502020204030204" pitchFamily="34" charset="0"/>
                <a:ea typeface="Times New Roman" panose="02020603050405020304" pitchFamily="18" charset="0"/>
                <a:cs typeface="Times New Roman" panose="02020603050405020304" pitchFamily="18" charset="0"/>
              </a:rPr>
              <a:t>hungry</a:t>
            </a:r>
            <a:r>
              <a:rPr lang="en-US" sz="1400" dirty="0">
                <a:latin typeface="Calibri" panose="020F0502020204030204" pitchFamily="34" charset="0"/>
                <a:ea typeface="Times New Roman" panose="02020603050405020304" pitchFamily="18" charset="0"/>
                <a:cs typeface="Times New Roman" panose="02020603050405020304" pitchFamily="18" charset="0"/>
              </a:rPr>
              <a:t> self-motivated and diligent people. </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742850" lvl="1" indent="-285711">
              <a:lnSpc>
                <a:spcPct val="107000"/>
              </a:lnSpc>
              <a:buFont typeface="Symbol" panose="05050102010706020507" pitchFamily="18" charset="2"/>
              <a:buChar char=""/>
            </a:pPr>
            <a:r>
              <a:rPr lang="en-US" sz="1400" dirty="0">
                <a:latin typeface="Calibri" panose="020F0502020204030204" pitchFamily="34" charset="0"/>
                <a:ea typeface="Times New Roman" panose="02020603050405020304" pitchFamily="18" charset="0"/>
                <a:cs typeface="Times New Roman" panose="02020603050405020304" pitchFamily="18" charset="0"/>
              </a:rPr>
              <a:t>They “love mercy” as </a:t>
            </a:r>
            <a:r>
              <a:rPr lang="en-US" sz="1400" b="1" i="1" dirty="0">
                <a:latin typeface="Calibri" panose="020F0502020204030204" pitchFamily="34" charset="0"/>
                <a:ea typeface="Times New Roman" panose="02020603050405020304" pitchFamily="18" charset="0"/>
                <a:cs typeface="Times New Roman" panose="02020603050405020304" pitchFamily="18" charset="0"/>
              </a:rPr>
              <a:t>people smart</a:t>
            </a:r>
            <a:r>
              <a:rPr lang="en-US" sz="1400" dirty="0">
                <a:latin typeface="Calibri" panose="020F0502020204030204" pitchFamily="34" charset="0"/>
                <a:ea typeface="Times New Roman" panose="02020603050405020304" pitchFamily="18" charset="0"/>
                <a:cs typeface="Times New Roman" panose="02020603050405020304" pitchFamily="18" charset="0"/>
              </a:rPr>
              <a:t> individuals who have common sense about people.</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marL="742850" lvl="1" indent="-285711">
              <a:lnSpc>
                <a:spcPct val="107000"/>
              </a:lnSpc>
              <a:buFont typeface="Symbol" panose="05050102010706020507" pitchFamily="18" charset="2"/>
              <a:buChar char=""/>
            </a:pPr>
            <a:r>
              <a:rPr lang="en-US" sz="1400" dirty="0">
                <a:latin typeface="Calibri" panose="020F0502020204030204" pitchFamily="34" charset="0"/>
                <a:ea typeface="Times New Roman" panose="02020603050405020304" pitchFamily="18" charset="0"/>
                <a:cs typeface="Times New Roman" panose="02020603050405020304" pitchFamily="18" charset="0"/>
              </a:rPr>
              <a:t>They “walk humbly” as </a:t>
            </a:r>
            <a:r>
              <a:rPr lang="en-US" sz="1400" b="1" i="1" dirty="0">
                <a:latin typeface="Calibri" panose="020F0502020204030204" pitchFamily="34" charset="0"/>
                <a:ea typeface="Times New Roman" panose="02020603050405020304" pitchFamily="18" charset="0"/>
                <a:cs typeface="Times New Roman" panose="02020603050405020304" pitchFamily="18" charset="0"/>
              </a:rPr>
              <a:t>humble</a:t>
            </a:r>
            <a:r>
              <a:rPr lang="en-US" sz="1400" dirty="0">
                <a:latin typeface="Calibri" panose="020F0502020204030204" pitchFamily="34" charset="0"/>
                <a:ea typeface="Times New Roman" panose="02020603050405020304" pitchFamily="18" charset="0"/>
                <a:cs typeface="Times New Roman" panose="02020603050405020304" pitchFamily="18" charset="0"/>
              </a:rPr>
              <a:t> team members who define success collectively.</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400" b="1" i="1" dirty="0">
                <a:latin typeface="Calibri" panose="020F0502020204030204" pitchFamily="34" charset="0"/>
                <a:ea typeface="Calibri" panose="020F0502020204030204" pitchFamily="34" charset="0"/>
                <a:cs typeface="Times New Roman" panose="02020603050405020304" pitchFamily="18" charset="0"/>
              </a:rPr>
              <a:t>3. Aspirational Values</a:t>
            </a:r>
            <a:r>
              <a:rPr lang="en-US" sz="1400" dirty="0">
                <a:latin typeface="Calibri" panose="020F0502020204030204" pitchFamily="34" charset="0"/>
                <a:ea typeface="Calibri" panose="020F0502020204030204" pitchFamily="34" charset="0"/>
                <a:cs typeface="Times New Roman" panose="02020603050405020304" pitchFamily="18" charset="0"/>
              </a:rPr>
              <a:t>:</a:t>
            </a:r>
          </a:p>
          <a:p>
            <a:pPr marL="342853" indent="-342853">
              <a:lnSpc>
                <a:spcPct val="107000"/>
              </a:lnSpc>
              <a:buFont typeface="Wingdings" panose="05000000000000000000" pitchFamily="2" charset="2"/>
              <a:buChar char=""/>
            </a:pPr>
            <a:r>
              <a:rPr lang="en-US" sz="1400" dirty="0">
                <a:latin typeface="Calibri" panose="020F0502020204030204" pitchFamily="34" charset="0"/>
                <a:ea typeface="Calibri" panose="020F0502020204030204" pitchFamily="34" charset="0"/>
                <a:cs typeface="Times New Roman" panose="02020603050405020304" pitchFamily="18" charset="0"/>
              </a:rPr>
              <a:t>Family and Employee First—...</a:t>
            </a:r>
          </a:p>
          <a:p>
            <a:pPr marL="342853" indent="-342853">
              <a:lnSpc>
                <a:spcPct val="107000"/>
              </a:lnSpc>
              <a:buFont typeface="Wingdings" panose="05000000000000000000" pitchFamily="2" charset="2"/>
              <a:buChar char=""/>
            </a:pPr>
            <a:r>
              <a:rPr lang="en-US" sz="1400" dirty="0">
                <a:latin typeface="Calibri" panose="020F0502020204030204" pitchFamily="34" charset="0"/>
                <a:ea typeface="Calibri" panose="020F0502020204030204" pitchFamily="34" charset="0"/>
                <a:cs typeface="Times New Roman" panose="02020603050405020304" pitchFamily="18" charset="0"/>
              </a:rPr>
              <a:t>“Lean” Leadership—...</a:t>
            </a:r>
          </a:p>
          <a:p>
            <a:pPr>
              <a:lnSpc>
                <a:spcPct val="107000"/>
              </a:lnSpc>
            </a:pPr>
            <a:r>
              <a:rPr lang="en-US" sz="1400" b="1" i="1" dirty="0">
                <a:latin typeface="Calibri" panose="020F0502020204030204" pitchFamily="34" charset="0"/>
                <a:ea typeface="Calibri" panose="020F0502020204030204" pitchFamily="34" charset="0"/>
                <a:cs typeface="Times New Roman" panose="02020603050405020304" pitchFamily="18" charset="0"/>
              </a:rPr>
              <a:t>4. Strategic Anchors</a:t>
            </a:r>
            <a:r>
              <a:rPr lang="en-US" sz="1400" b="1" dirty="0">
                <a:latin typeface="Calibri" panose="020F0502020204030204" pitchFamily="34" charset="0"/>
                <a:ea typeface="Calibri" panose="020F0502020204030204" pitchFamily="34" charset="0"/>
                <a:cs typeface="Times New Roman" panose="02020603050405020304" pitchFamily="18" charset="0"/>
              </a:rPr>
              <a:t> </a:t>
            </a:r>
            <a:r>
              <a:rPr lang="en-US" sz="1400" dirty="0">
                <a:latin typeface="Calibri" panose="020F0502020204030204" pitchFamily="34" charset="0"/>
                <a:ea typeface="Calibri" panose="020F0502020204030204" pitchFamily="34" charset="0"/>
                <a:cs typeface="Times New Roman" panose="02020603050405020304" pitchFamily="18" charset="0"/>
              </a:rPr>
              <a:t>which we believe will 1) give us the best chance to thrive and 2) differentiate us from competitors (our “</a:t>
            </a:r>
            <a:r>
              <a:rPr lang="en-US" sz="1400" dirty="0" err="1">
                <a:latin typeface="Calibri" panose="020F0502020204030204" pitchFamily="34" charset="0"/>
                <a:ea typeface="Calibri" panose="020F0502020204030204" pitchFamily="34" charset="0"/>
                <a:cs typeface="Times New Roman" panose="02020603050405020304" pitchFamily="18" charset="0"/>
              </a:rPr>
              <a:t>uniques</a:t>
            </a:r>
            <a:r>
              <a:rPr lang="en-US" sz="1400" dirty="0">
                <a:latin typeface="Calibri" panose="020F0502020204030204" pitchFamily="34" charset="0"/>
                <a:ea typeface="Calibri" panose="020F0502020204030204" pitchFamily="34" charset="0"/>
                <a:cs typeface="Times New Roman" panose="02020603050405020304" pitchFamily="18" charset="0"/>
              </a:rPr>
              <a:t>”).</a:t>
            </a:r>
          </a:p>
          <a:p>
            <a:pPr marL="342853" indent="-342853">
              <a:lnSpc>
                <a:spcPct val="107000"/>
              </a:lnSpc>
              <a:buFont typeface="Symbol" panose="05050102010706020507" pitchFamily="18" charset="2"/>
              <a:buChar char=""/>
            </a:pPr>
            <a:r>
              <a:rPr lang="en-US" sz="1400" dirty="0">
                <a:latin typeface="Calibri" panose="020F0502020204030204" pitchFamily="34" charset="0"/>
                <a:ea typeface="Calibri" panose="020F0502020204030204" pitchFamily="34" charset="0"/>
                <a:cs typeface="Times New Roman" panose="02020603050405020304" pitchFamily="18" charset="0"/>
              </a:rPr>
              <a:t>We have a personal relationship with Jesus Christ.</a:t>
            </a:r>
          </a:p>
          <a:p>
            <a:pPr marL="342853" indent="-342853">
              <a:lnSpc>
                <a:spcPct val="107000"/>
              </a:lnSpc>
              <a:buFont typeface="Symbol" panose="05050102010706020507" pitchFamily="18" charset="2"/>
              <a:buChar char=""/>
            </a:pPr>
            <a:r>
              <a:rPr lang="en-US" sz="1400" dirty="0">
                <a:latin typeface="Calibri" panose="020F0502020204030204" pitchFamily="34" charset="0"/>
                <a:ea typeface="Calibri" panose="020F0502020204030204" pitchFamily="34" charset="0"/>
                <a:cs typeface="Times New Roman" panose="02020603050405020304" pitchFamily="18" charset="0"/>
              </a:rPr>
              <a:t>We are committed to the purposes of MinistryCPA and one another’s welfare.</a:t>
            </a:r>
          </a:p>
          <a:p>
            <a:pPr marL="342853" indent="-342853">
              <a:lnSpc>
                <a:spcPct val="107000"/>
              </a:lnSpc>
              <a:buFont typeface="Symbol" panose="05050102010706020507" pitchFamily="18" charset="2"/>
              <a:buChar char=""/>
            </a:pPr>
            <a:r>
              <a:rPr lang="en-US" sz="1400" dirty="0">
                <a:latin typeface="Calibri" panose="020F0502020204030204" pitchFamily="34" charset="0"/>
                <a:ea typeface="Calibri" panose="020F0502020204030204" pitchFamily="34" charset="0"/>
                <a:cs typeface="Times New Roman" panose="02020603050405020304" pitchFamily="18" charset="0"/>
              </a:rPr>
              <a:t>We pursue a highly relational and responsive service orientation toward our clients.</a:t>
            </a:r>
          </a:p>
          <a:p>
            <a:pPr marL="342853" indent="-342853">
              <a:lnSpc>
                <a:spcPct val="107000"/>
              </a:lnSpc>
              <a:buFont typeface="Symbol" panose="05050102010706020507" pitchFamily="18" charset="2"/>
              <a:buChar char=""/>
            </a:pPr>
            <a:r>
              <a:rPr lang="en-US" sz="1400" dirty="0">
                <a:latin typeface="Calibri" panose="020F0502020204030204" pitchFamily="34" charset="0"/>
                <a:ea typeface="Calibri" panose="020F0502020204030204" pitchFamily="34" charset="0"/>
                <a:cs typeface="Times New Roman" panose="02020603050405020304" pitchFamily="18" charset="0"/>
              </a:rPr>
              <a:t>We use</a:t>
            </a:r>
            <a:r>
              <a:rPr lang="en-US" sz="1400" i="1" dirty="0">
                <a:latin typeface="Calibri" panose="020F0502020204030204" pitchFamily="34" charset="0"/>
                <a:ea typeface="Calibri" panose="020F0502020204030204" pitchFamily="34" charset="0"/>
                <a:cs typeface="Times New Roman" panose="02020603050405020304" pitchFamily="18" charset="0"/>
              </a:rPr>
              <a:t> </a:t>
            </a:r>
            <a:r>
              <a:rPr lang="en-US" sz="1400" dirty="0">
                <a:latin typeface="Calibri" panose="020F0502020204030204" pitchFamily="34" charset="0"/>
                <a:ea typeface="Calibri" panose="020F0502020204030204" pitchFamily="34" charset="0"/>
                <a:cs typeface="Times New Roman" panose="02020603050405020304" pitchFamily="18" charset="0"/>
              </a:rPr>
              <a:t>innovative technologies and systems to effectively and efficiently serve local and remote clients.</a:t>
            </a:r>
          </a:p>
          <a:p>
            <a:r>
              <a:rPr lang="en-US" sz="1400" dirty="0"/>
              <a:t>5. Annual BIG 3 to 4 goals</a:t>
            </a:r>
          </a:p>
          <a:p>
            <a:r>
              <a:rPr lang="en-US" sz="1400" dirty="0"/>
              <a:t>6. Assign accountability by individual or department</a:t>
            </a:r>
          </a:p>
        </p:txBody>
      </p:sp>
      <p:sp>
        <p:nvSpPr>
          <p:cNvPr id="4" name="Slide Number Placeholder 3"/>
          <p:cNvSpPr>
            <a:spLocks noGrp="1"/>
          </p:cNvSpPr>
          <p:nvPr>
            <p:ph type="sldNum" sz="quarter" idx="5"/>
          </p:nvPr>
        </p:nvSpPr>
        <p:spPr/>
        <p:txBody>
          <a:bodyPr/>
          <a:lstStyle/>
          <a:p>
            <a:pPr defTabSz="462442">
              <a:defRPr/>
            </a:pPr>
            <a:fld id="{9838AA63-F11D-4235-9245-9BF6FDB59DF4}" type="slidenum">
              <a:rPr lang="en-US">
                <a:solidFill>
                  <a:prstClr val="black"/>
                </a:solidFill>
                <a:latin typeface="Calibri" panose="020F0502020204030204"/>
              </a:rPr>
              <a:pPr defTabSz="462442">
                <a:defRPr/>
              </a:pPr>
              <a:t>7</a:t>
            </a:fld>
            <a:endParaRPr lang="en-US">
              <a:solidFill>
                <a:prstClr val="black"/>
              </a:solidFill>
              <a:latin typeface="Calibri" panose="020F0502020204030204"/>
            </a:endParaRPr>
          </a:p>
        </p:txBody>
      </p:sp>
    </p:spTree>
    <p:extLst>
      <p:ext uri="{BB962C8B-B14F-4D97-AF65-F5344CB8AC3E}">
        <p14:creationId xmlns:p14="http://schemas.microsoft.com/office/powerpoint/2010/main" val="29622923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244475"/>
            <a:ext cx="4222750" cy="3167063"/>
          </a:xfrm>
        </p:spPr>
      </p:sp>
      <p:sp>
        <p:nvSpPr>
          <p:cNvPr id="3" name="Notes Placeholder 2"/>
          <p:cNvSpPr>
            <a:spLocks noGrp="1"/>
          </p:cNvSpPr>
          <p:nvPr>
            <p:ph type="body" idx="1"/>
          </p:nvPr>
        </p:nvSpPr>
        <p:spPr>
          <a:xfrm>
            <a:off x="308667" y="3578609"/>
            <a:ext cx="6539129" cy="5185564"/>
          </a:xfrm>
        </p:spPr>
        <p:txBody>
          <a:bodyPr/>
          <a:lstStyle/>
          <a:p>
            <a:endParaRPr lang="en-US" sz="1400" dirty="0"/>
          </a:p>
        </p:txBody>
      </p:sp>
      <p:sp>
        <p:nvSpPr>
          <p:cNvPr id="4" name="Slide Number Placeholder 3"/>
          <p:cNvSpPr>
            <a:spLocks noGrp="1"/>
          </p:cNvSpPr>
          <p:nvPr>
            <p:ph type="sldNum" sz="quarter" idx="5"/>
          </p:nvPr>
        </p:nvSpPr>
        <p:spPr/>
        <p:txBody>
          <a:bodyPr/>
          <a:lstStyle/>
          <a:p>
            <a:pPr defTabSz="462071">
              <a:defRPr/>
            </a:pPr>
            <a:fld id="{9838AA63-F11D-4235-9245-9BF6FDB59DF4}" type="slidenum">
              <a:rPr lang="en-US">
                <a:solidFill>
                  <a:prstClr val="black"/>
                </a:solidFill>
                <a:latin typeface="Calibri" panose="020F0502020204030204"/>
              </a:rPr>
              <a:pPr defTabSz="462071">
                <a:defRPr/>
              </a:pPr>
              <a:t>8</a:t>
            </a:fld>
            <a:endParaRPr lang="en-US">
              <a:solidFill>
                <a:prstClr val="black"/>
              </a:solidFill>
              <a:latin typeface="Calibri" panose="020F0502020204030204"/>
            </a:endParaRPr>
          </a:p>
        </p:txBody>
      </p:sp>
    </p:spTree>
    <p:extLst>
      <p:ext uri="{BB962C8B-B14F-4D97-AF65-F5344CB8AC3E}">
        <p14:creationId xmlns:p14="http://schemas.microsoft.com/office/powerpoint/2010/main" val="25415716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112713"/>
            <a:ext cx="4222750" cy="3167062"/>
          </a:xfrm>
        </p:spPr>
      </p:sp>
      <p:sp>
        <p:nvSpPr>
          <p:cNvPr id="3" name="Notes Placeholder 2"/>
          <p:cNvSpPr>
            <a:spLocks noGrp="1"/>
          </p:cNvSpPr>
          <p:nvPr>
            <p:ph type="body" idx="1"/>
          </p:nvPr>
        </p:nvSpPr>
        <p:spPr>
          <a:xfrm>
            <a:off x="710574" y="3279724"/>
            <a:ext cx="6387121" cy="4932414"/>
          </a:xfrm>
        </p:spPr>
        <p:txBody>
          <a:bodyPr/>
          <a:lstStyle/>
          <a:p>
            <a:pPr algn="l"/>
            <a:r>
              <a:rPr lang="en-US" sz="1400" dirty="0">
                <a:solidFill>
                  <a:srgbClr val="333333"/>
                </a:solidFill>
                <a:latin typeface="Libre Franklin"/>
              </a:rPr>
              <a:t>Title VII of the Civil Rights Act of 1964 provides:</a:t>
            </a:r>
          </a:p>
          <a:p>
            <a:pPr algn="l"/>
            <a:r>
              <a:rPr lang="en-US" sz="1400" b="1" dirty="0">
                <a:solidFill>
                  <a:srgbClr val="B2B7F2"/>
                </a:solidFill>
                <a:latin typeface="Times New Roman" panose="02020603050405020304" pitchFamily="18" charset="0"/>
              </a:rPr>
              <a:t>“</a:t>
            </a:r>
            <a:r>
              <a:rPr lang="en-US" sz="1400" dirty="0">
                <a:solidFill>
                  <a:srgbClr val="333333"/>
                </a:solidFill>
                <a:latin typeface="Libre Franklin"/>
              </a:rPr>
              <a:t>It shall be an unlawful employment practice for an employer . . . to fail or refuse to hire or to discharge any individual, or otherwise to discriminate against any individual with respect to his compensation, terms, conditions, or privileges of employment, because of such individual’s race, color, religion, sex, or national origin.</a:t>
            </a:r>
            <a:r>
              <a:rPr lang="en-US" sz="1400" baseline="30000" dirty="0">
                <a:solidFill>
                  <a:srgbClr val="337AB7"/>
                </a:solidFill>
                <a:latin typeface="Libre Franklin"/>
                <a:hlinkClick r:id="rId3"/>
              </a:rPr>
              <a:t>[4]</a:t>
            </a:r>
            <a:r>
              <a:rPr lang="en-US" sz="1400" b="1" dirty="0">
                <a:solidFill>
                  <a:srgbClr val="B2B7F2"/>
                </a:solidFill>
                <a:latin typeface="Times New Roman" panose="02020603050405020304" pitchFamily="18" charset="0"/>
              </a:rPr>
              <a:t>”</a:t>
            </a:r>
            <a:endParaRPr lang="en-US" sz="1400" dirty="0">
              <a:solidFill>
                <a:srgbClr val="333333"/>
              </a:solidFill>
              <a:latin typeface="Libre Franklin"/>
            </a:endParaRPr>
          </a:p>
          <a:p>
            <a:endParaRPr lang="en-US" sz="1400" dirty="0">
              <a:solidFill>
                <a:srgbClr val="222222"/>
              </a:solidFill>
              <a:latin typeface="Merriweather Sans"/>
            </a:endParaRPr>
          </a:p>
          <a:p>
            <a:r>
              <a:rPr lang="en-US" sz="1400" dirty="0">
                <a:solidFill>
                  <a:srgbClr val="222222"/>
                </a:solidFill>
                <a:latin typeface="Merriweather Sans"/>
              </a:rPr>
              <a:t>SUPREME COURT QUESTION</a:t>
            </a:r>
          </a:p>
          <a:p>
            <a:r>
              <a:rPr lang="en-US" sz="1400" dirty="0">
                <a:solidFill>
                  <a:srgbClr val="222222"/>
                </a:solidFill>
                <a:latin typeface="Merriweather Sans"/>
              </a:rPr>
              <a:t>Does Title VII of the Civil Rights Act of 1964, which prohibits against employment discrimination “because of . . . sex” encompass discrimination based on an individual’s sexual orientation?</a:t>
            </a:r>
          </a:p>
          <a:p>
            <a:endParaRPr lang="en-US" sz="1400" dirty="0">
              <a:solidFill>
                <a:srgbClr val="333333"/>
              </a:solidFill>
              <a:latin typeface="Libre Franklin"/>
            </a:endParaRPr>
          </a:p>
          <a:p>
            <a:r>
              <a:rPr lang="en-US" sz="1400" dirty="0">
                <a:solidFill>
                  <a:srgbClr val="333333"/>
                </a:solidFill>
                <a:latin typeface="Libre Franklin"/>
              </a:rPr>
              <a:t>The court </a:t>
            </a:r>
            <a:r>
              <a:rPr lang="en-US" sz="1400" dirty="0">
                <a:solidFill>
                  <a:srgbClr val="337AB7"/>
                </a:solidFill>
                <a:latin typeface="Libre Franklin"/>
                <a:hlinkClick r:id="rId4"/>
              </a:rPr>
              <a:t>reversed</a:t>
            </a:r>
            <a:r>
              <a:rPr lang="en-US" sz="1400" dirty="0">
                <a:solidFill>
                  <a:srgbClr val="333333"/>
                </a:solidFill>
                <a:latin typeface="Libre Franklin"/>
              </a:rPr>
              <a:t> the decision of the 11th Circuit in a 6-3 ruling, holding "an employer who fires an individual merely for being gay or transgender violates Title VII.“</a:t>
            </a:r>
          </a:p>
          <a:p>
            <a:endParaRPr lang="en-US" sz="1400" dirty="0">
              <a:solidFill>
                <a:srgbClr val="333333"/>
              </a:solidFill>
              <a:latin typeface="Libre Franklin"/>
            </a:endParaRPr>
          </a:p>
          <a:p>
            <a:r>
              <a:rPr lang="en-US" sz="1400" dirty="0">
                <a:solidFill>
                  <a:srgbClr val="333333"/>
                </a:solidFill>
                <a:latin typeface="Libre Franklin"/>
              </a:rPr>
              <a:t>Question: Will the FFRF attack the “religion” word in the Civil Rights Act next seeking to force religious employers to hire employees of religions other than their own?</a:t>
            </a:r>
            <a:endParaRPr lang="en-US" sz="1400" dirty="0"/>
          </a:p>
        </p:txBody>
      </p:sp>
      <p:sp>
        <p:nvSpPr>
          <p:cNvPr id="4" name="Slide Number Placeholder 3"/>
          <p:cNvSpPr>
            <a:spLocks noGrp="1"/>
          </p:cNvSpPr>
          <p:nvPr>
            <p:ph type="sldNum" sz="quarter" idx="5"/>
          </p:nvPr>
        </p:nvSpPr>
        <p:spPr/>
        <p:txBody>
          <a:bodyPr/>
          <a:lstStyle/>
          <a:p>
            <a:pPr defTabSz="462442">
              <a:defRPr/>
            </a:pPr>
            <a:fld id="{9838AA63-F11D-4235-9245-9BF6FDB59DF4}" type="slidenum">
              <a:rPr lang="en-US">
                <a:solidFill>
                  <a:prstClr val="black"/>
                </a:solidFill>
                <a:latin typeface="Calibri" panose="020F0502020204030204"/>
              </a:rPr>
              <a:pPr defTabSz="462442">
                <a:defRPr/>
              </a:pPr>
              <a:t>9</a:t>
            </a:fld>
            <a:endParaRPr lang="en-US">
              <a:solidFill>
                <a:prstClr val="black"/>
              </a:solidFill>
              <a:latin typeface="Calibri" panose="020F0502020204030204"/>
            </a:endParaRPr>
          </a:p>
        </p:txBody>
      </p:sp>
    </p:spTree>
    <p:extLst>
      <p:ext uri="{BB962C8B-B14F-4D97-AF65-F5344CB8AC3E}">
        <p14:creationId xmlns:p14="http://schemas.microsoft.com/office/powerpoint/2010/main" val="37669865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2CCD644-53E6-4272-B5A2-2986758417AC}" type="datetimeFigureOut">
              <a:rPr lang="en-US" smtClean="0"/>
              <a:t>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B51517-F68C-42AD-A369-2980C85D728F}" type="slidenum">
              <a:rPr lang="en-US" smtClean="0"/>
              <a:t>‹#›</a:t>
            </a:fld>
            <a:endParaRPr lang="en-US"/>
          </a:p>
        </p:txBody>
      </p:sp>
    </p:spTree>
    <p:extLst>
      <p:ext uri="{BB962C8B-B14F-4D97-AF65-F5344CB8AC3E}">
        <p14:creationId xmlns:p14="http://schemas.microsoft.com/office/powerpoint/2010/main" val="1121226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2CCD644-53E6-4272-B5A2-2986758417AC}" type="datetimeFigureOut">
              <a:rPr lang="en-US" smtClean="0"/>
              <a:t>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B51517-F68C-42AD-A369-2980C85D728F}" type="slidenum">
              <a:rPr lang="en-US" smtClean="0"/>
              <a:t>‹#›</a:t>
            </a:fld>
            <a:endParaRPr lang="en-US"/>
          </a:p>
        </p:txBody>
      </p:sp>
    </p:spTree>
    <p:extLst>
      <p:ext uri="{BB962C8B-B14F-4D97-AF65-F5344CB8AC3E}">
        <p14:creationId xmlns:p14="http://schemas.microsoft.com/office/powerpoint/2010/main" val="2618461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2CCD644-53E6-4272-B5A2-2986758417AC}" type="datetimeFigureOut">
              <a:rPr lang="en-US" smtClean="0"/>
              <a:t>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B51517-F68C-42AD-A369-2980C85D728F}" type="slidenum">
              <a:rPr lang="en-US" smtClean="0"/>
              <a:t>‹#›</a:t>
            </a:fld>
            <a:endParaRPr lang="en-US"/>
          </a:p>
        </p:txBody>
      </p:sp>
    </p:spTree>
    <p:extLst>
      <p:ext uri="{BB962C8B-B14F-4D97-AF65-F5344CB8AC3E}">
        <p14:creationId xmlns:p14="http://schemas.microsoft.com/office/powerpoint/2010/main" val="94779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2CCD644-53E6-4272-B5A2-2986758417AC}" type="datetimeFigureOut">
              <a:rPr lang="en-US" smtClean="0"/>
              <a:t>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B51517-F68C-42AD-A369-2980C85D728F}" type="slidenum">
              <a:rPr lang="en-US" smtClean="0"/>
              <a:t>‹#›</a:t>
            </a:fld>
            <a:endParaRPr lang="en-US"/>
          </a:p>
        </p:txBody>
      </p:sp>
    </p:spTree>
    <p:extLst>
      <p:ext uri="{BB962C8B-B14F-4D97-AF65-F5344CB8AC3E}">
        <p14:creationId xmlns:p14="http://schemas.microsoft.com/office/powerpoint/2010/main" val="916752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2CCD644-53E6-4272-B5A2-2986758417AC}" type="datetimeFigureOut">
              <a:rPr lang="en-US" smtClean="0"/>
              <a:t>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B51517-F68C-42AD-A369-2980C85D728F}" type="slidenum">
              <a:rPr lang="en-US" smtClean="0"/>
              <a:t>‹#›</a:t>
            </a:fld>
            <a:endParaRPr lang="en-US"/>
          </a:p>
        </p:txBody>
      </p:sp>
    </p:spTree>
    <p:extLst>
      <p:ext uri="{BB962C8B-B14F-4D97-AF65-F5344CB8AC3E}">
        <p14:creationId xmlns:p14="http://schemas.microsoft.com/office/powerpoint/2010/main" val="13984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2CCD644-53E6-4272-B5A2-2986758417AC}" type="datetimeFigureOut">
              <a:rPr lang="en-US" smtClean="0"/>
              <a:t>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B51517-F68C-42AD-A369-2980C85D728F}" type="slidenum">
              <a:rPr lang="en-US" smtClean="0"/>
              <a:t>‹#›</a:t>
            </a:fld>
            <a:endParaRPr lang="en-US"/>
          </a:p>
        </p:txBody>
      </p:sp>
    </p:spTree>
    <p:extLst>
      <p:ext uri="{BB962C8B-B14F-4D97-AF65-F5344CB8AC3E}">
        <p14:creationId xmlns:p14="http://schemas.microsoft.com/office/powerpoint/2010/main" val="1691015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2CCD644-53E6-4272-B5A2-2986758417AC}" type="datetimeFigureOut">
              <a:rPr lang="en-US" smtClean="0"/>
              <a:t>2/8/2021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DB51517-F68C-42AD-A369-2980C85D728F}" type="slidenum">
              <a:rPr lang="en-US" smtClean="0"/>
              <a:t>‹#›</a:t>
            </a:fld>
            <a:endParaRPr lang="en-US"/>
          </a:p>
        </p:txBody>
      </p:sp>
    </p:spTree>
    <p:extLst>
      <p:ext uri="{BB962C8B-B14F-4D97-AF65-F5344CB8AC3E}">
        <p14:creationId xmlns:p14="http://schemas.microsoft.com/office/powerpoint/2010/main" val="2660582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2CCD644-53E6-4272-B5A2-2986758417AC}" type="datetimeFigureOut">
              <a:rPr lang="en-US" smtClean="0"/>
              <a:t>2/8/2021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DB51517-F68C-42AD-A369-2980C85D728F}" type="slidenum">
              <a:rPr lang="en-US" smtClean="0"/>
              <a:t>‹#›</a:t>
            </a:fld>
            <a:endParaRPr lang="en-US"/>
          </a:p>
        </p:txBody>
      </p:sp>
    </p:spTree>
    <p:extLst>
      <p:ext uri="{BB962C8B-B14F-4D97-AF65-F5344CB8AC3E}">
        <p14:creationId xmlns:p14="http://schemas.microsoft.com/office/powerpoint/2010/main" val="2738904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CCD644-53E6-4272-B5A2-2986758417AC}" type="datetimeFigureOut">
              <a:rPr lang="en-US" smtClean="0"/>
              <a:t>2/8/2021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DB51517-F68C-42AD-A369-2980C85D728F}" type="slidenum">
              <a:rPr lang="en-US" smtClean="0"/>
              <a:t>‹#›</a:t>
            </a:fld>
            <a:endParaRPr lang="en-US"/>
          </a:p>
        </p:txBody>
      </p:sp>
    </p:spTree>
    <p:extLst>
      <p:ext uri="{BB962C8B-B14F-4D97-AF65-F5344CB8AC3E}">
        <p14:creationId xmlns:p14="http://schemas.microsoft.com/office/powerpoint/2010/main" val="1239675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2CCD644-53E6-4272-B5A2-2986758417AC}" type="datetimeFigureOut">
              <a:rPr lang="en-US" smtClean="0"/>
              <a:t>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B51517-F68C-42AD-A369-2980C85D728F}" type="slidenum">
              <a:rPr lang="en-US" smtClean="0"/>
              <a:t>‹#›</a:t>
            </a:fld>
            <a:endParaRPr lang="en-US"/>
          </a:p>
        </p:txBody>
      </p:sp>
    </p:spTree>
    <p:extLst>
      <p:ext uri="{BB962C8B-B14F-4D97-AF65-F5344CB8AC3E}">
        <p14:creationId xmlns:p14="http://schemas.microsoft.com/office/powerpoint/2010/main" val="550052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2CCD644-53E6-4272-B5A2-2986758417AC}" type="datetimeFigureOut">
              <a:rPr lang="en-US" smtClean="0"/>
              <a:t>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B51517-F68C-42AD-A369-2980C85D728F}" type="slidenum">
              <a:rPr lang="en-US" smtClean="0"/>
              <a:t>‹#›</a:t>
            </a:fld>
            <a:endParaRPr lang="en-US"/>
          </a:p>
        </p:txBody>
      </p:sp>
    </p:spTree>
    <p:extLst>
      <p:ext uri="{BB962C8B-B14F-4D97-AF65-F5344CB8AC3E}">
        <p14:creationId xmlns:p14="http://schemas.microsoft.com/office/powerpoint/2010/main" val="1866697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CCD644-53E6-4272-B5A2-2986758417AC}" type="datetimeFigureOut">
              <a:rPr lang="en-US" smtClean="0"/>
              <a:t>2/8/2021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B51517-F68C-42AD-A369-2980C85D728F}" type="slidenum">
              <a:rPr lang="en-US" smtClean="0"/>
              <a:t>‹#›</a:t>
            </a:fld>
            <a:endParaRPr lang="en-US"/>
          </a:p>
        </p:txBody>
      </p:sp>
    </p:spTree>
    <p:extLst>
      <p:ext uri="{BB962C8B-B14F-4D97-AF65-F5344CB8AC3E}">
        <p14:creationId xmlns:p14="http://schemas.microsoft.com/office/powerpoint/2010/main" val="393443820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6A17A11-88E5-4016-87D0-F1BCFBF4953B}"/>
              </a:ext>
            </a:extLst>
          </p:cNvPr>
          <p:cNvSpPr txBox="1"/>
          <p:nvPr/>
        </p:nvSpPr>
        <p:spPr>
          <a:xfrm>
            <a:off x="3396342" y="2880415"/>
            <a:ext cx="5460274" cy="1630471"/>
          </a:xfrm>
          <a:prstGeom prst="rect">
            <a:avLst/>
          </a:prstGeom>
          <a:noFill/>
        </p:spPr>
        <p:txBody>
          <a:bodyPr wrap="square" rtlCol="0">
            <a:spAutoFit/>
          </a:bodyPr>
          <a:lstStyle/>
          <a:p>
            <a:r>
              <a:rPr lang="en-US" sz="3200" spc="300" dirty="0">
                <a:solidFill>
                  <a:srgbClr val="1A264F"/>
                </a:solidFill>
                <a:cs typeface="Dubai Light" panose="020B0303030403030204" pitchFamily="34" charset="-78"/>
              </a:rPr>
              <a:t>Presented by </a:t>
            </a:r>
          </a:p>
          <a:p>
            <a:r>
              <a:rPr lang="en-US" sz="3200" spc="300" dirty="0">
                <a:solidFill>
                  <a:srgbClr val="1A264F"/>
                </a:solidFill>
                <a:cs typeface="Dubai Light" panose="020B0303030403030204" pitchFamily="34" charset="-78"/>
              </a:rPr>
              <a:t>Corey A. Pfaffe, CPA, PhD</a:t>
            </a:r>
          </a:p>
          <a:p>
            <a:r>
              <a:rPr lang="en-US" sz="3200" spc="300" dirty="0">
                <a:solidFill>
                  <a:srgbClr val="1A264F"/>
                </a:solidFill>
                <a:cs typeface="Dubai Light" panose="020B0303030403030204" pitchFamily="34" charset="-78"/>
              </a:rPr>
              <a:t>February 2021</a:t>
            </a:r>
          </a:p>
        </p:txBody>
      </p:sp>
      <p:sp>
        <p:nvSpPr>
          <p:cNvPr id="13" name="TextBox 12">
            <a:extLst>
              <a:ext uri="{FF2B5EF4-FFF2-40B4-BE49-F238E27FC236}">
                <a16:creationId xmlns:a16="http://schemas.microsoft.com/office/drawing/2014/main" id="{D36C710E-B83B-4A34-92F0-2D8381B09DC2}"/>
              </a:ext>
            </a:extLst>
          </p:cNvPr>
          <p:cNvSpPr txBox="1"/>
          <p:nvPr/>
        </p:nvSpPr>
        <p:spPr>
          <a:xfrm>
            <a:off x="319796" y="335322"/>
            <a:ext cx="8523758" cy="1938992"/>
          </a:xfrm>
          <a:prstGeom prst="rect">
            <a:avLst/>
          </a:prstGeom>
          <a:noFill/>
          <a:ln>
            <a:solidFill>
              <a:schemeClr val="accent1">
                <a:lumMod val="50000"/>
              </a:schemeClr>
            </a:solidFill>
          </a:ln>
        </p:spPr>
        <p:txBody>
          <a:bodyPr wrap="square" rtlCol="0">
            <a:spAutoFit/>
          </a:bodyPr>
          <a:lstStyle/>
          <a:p>
            <a:pPr algn="ctr"/>
            <a:r>
              <a:rPr lang="en-US" sz="4000" dirty="0">
                <a:solidFill>
                  <a:srgbClr val="1A264F"/>
                </a:solidFill>
                <a:latin typeface="+mj-lt"/>
              </a:rPr>
              <a:t>Hot Topics in Ministry Finance:</a:t>
            </a:r>
          </a:p>
          <a:p>
            <a:pPr algn="ctr"/>
            <a:r>
              <a:rPr lang="en-US" sz="4000" dirty="0">
                <a:solidFill>
                  <a:srgbClr val="1A264F"/>
                </a:solidFill>
                <a:latin typeface="+mj-lt"/>
              </a:rPr>
              <a:t>Peaks and Valleys in 2020</a:t>
            </a:r>
          </a:p>
          <a:p>
            <a:pPr algn="ctr"/>
            <a:r>
              <a:rPr lang="en-US" sz="4000" dirty="0">
                <a:solidFill>
                  <a:srgbClr val="1A264F"/>
                </a:solidFill>
                <a:latin typeface="+mj-lt"/>
              </a:rPr>
              <a:t>Opportunities and Cautions for 2021</a:t>
            </a:r>
          </a:p>
        </p:txBody>
      </p:sp>
      <p:pic>
        <p:nvPicPr>
          <p:cNvPr id="15" name="Picture 14" descr="A person wearing a suit and tie&#10;&#10;Description automatically generated">
            <a:extLst>
              <a:ext uri="{FF2B5EF4-FFF2-40B4-BE49-F238E27FC236}">
                <a16:creationId xmlns:a16="http://schemas.microsoft.com/office/drawing/2014/main" id="{F3C0849A-5F14-4FE3-9EC8-8E3A6F2254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7694" y="2814164"/>
            <a:ext cx="1762972" cy="176297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2847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6720FF70-6765-48C2-8D46-436F2C185836}"/>
              </a:ext>
            </a:extLst>
          </p:cNvPr>
          <p:cNvSpPr txBox="1"/>
          <p:nvPr/>
        </p:nvSpPr>
        <p:spPr>
          <a:xfrm>
            <a:off x="431330" y="258559"/>
            <a:ext cx="3840085" cy="1692794"/>
          </a:xfrm>
          <a:prstGeom prst="rect">
            <a:avLst/>
          </a:prstGeom>
        </p:spPr>
        <p:txBody>
          <a:bodyPr vert="horz" lIns="91440" tIns="45720" rIns="91440" bIns="45720" rtlCol="0" anchor="ctr">
            <a:normAutofit/>
          </a:bodyPr>
          <a:lstStyle/>
          <a:p>
            <a:pPr marL="0" marR="0" lvl="0" indent="0" defTabSz="914400" fontAlgn="auto">
              <a:lnSpc>
                <a:spcPct val="90000"/>
              </a:lnSpc>
              <a:spcBef>
                <a:spcPct val="0"/>
              </a:spcBef>
              <a:spcAft>
                <a:spcPts val="600"/>
              </a:spcAft>
              <a:buClrTx/>
              <a:buSzTx/>
              <a:tabLst/>
              <a:defRPr/>
            </a:pPr>
            <a:r>
              <a:rPr kumimoji="0" lang="en-US" sz="3700" b="0" i="0" u="none" strike="noStrike" cap="none" spc="0" normalizeH="0" baseline="0" noProof="0" dirty="0">
                <a:ln>
                  <a:noFill/>
                </a:ln>
                <a:effectLst/>
                <a:uLnTx/>
                <a:uFillTx/>
                <a:latin typeface="+mj-lt"/>
                <a:ea typeface="+mj-ea"/>
                <a:cs typeface="+mj-cs"/>
              </a:rPr>
              <a:t>Caution in 2021: Avoid </a:t>
            </a:r>
            <a:r>
              <a:rPr lang="en-US" sz="3700" dirty="0">
                <a:latin typeface="+mj-lt"/>
                <a:ea typeface="+mj-ea"/>
                <a:cs typeface="+mj-cs"/>
              </a:rPr>
              <a:t>becoming a ta</a:t>
            </a:r>
            <a:r>
              <a:rPr kumimoji="0" lang="en-US" sz="3700" b="0" i="0" u="none" strike="noStrike" cap="none" spc="0" normalizeH="0" baseline="0" noProof="0" dirty="0" err="1">
                <a:ln>
                  <a:noFill/>
                </a:ln>
                <a:effectLst/>
                <a:uLnTx/>
                <a:uFillTx/>
                <a:latin typeface="+mj-lt"/>
                <a:ea typeface="+mj-ea"/>
                <a:cs typeface="+mj-cs"/>
              </a:rPr>
              <a:t>rget</a:t>
            </a:r>
            <a:endParaRPr kumimoji="0" lang="en-US" sz="3700" b="0" i="0" u="none" strike="noStrike" cap="none" spc="0" normalizeH="0" baseline="0" noProof="0" dirty="0">
              <a:ln>
                <a:noFill/>
              </a:ln>
              <a:effectLst/>
              <a:uLnTx/>
              <a:uFillTx/>
              <a:latin typeface="+mj-lt"/>
              <a:ea typeface="+mj-ea"/>
              <a:cs typeface="+mj-cs"/>
            </a:endParaRPr>
          </a:p>
        </p:txBody>
      </p:sp>
      <p:cxnSp>
        <p:nvCxnSpPr>
          <p:cNvPr id="24" name="Straight Arrow Connector 19">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1490" y="2316480"/>
            <a:ext cx="3429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6A1B6856-8427-46DC-91E1-04CA175BCA76}"/>
              </a:ext>
            </a:extLst>
          </p:cNvPr>
          <p:cNvSpPr txBox="1"/>
          <p:nvPr/>
        </p:nvSpPr>
        <p:spPr>
          <a:xfrm>
            <a:off x="431330" y="2575033"/>
            <a:ext cx="4477552" cy="3917837"/>
          </a:xfrm>
          <a:prstGeom prst="rect">
            <a:avLst/>
          </a:prstGeom>
        </p:spPr>
        <p:txBody>
          <a:bodyPr vert="horz" lIns="91440" tIns="45720" rIns="91440" bIns="45720" rtlCol="0">
            <a:noAutofit/>
          </a:bodyPr>
          <a:lstStyle/>
          <a:p>
            <a:pPr marL="228600" marR="0" lvl="0" indent="-457200" defTabSz="914400" fontAlgn="auto">
              <a:lnSpc>
                <a:spcPct val="90000"/>
              </a:lnSpc>
              <a:spcBef>
                <a:spcPts val="0"/>
              </a:spcBef>
              <a:spcAft>
                <a:spcPts val="600"/>
              </a:spcAft>
              <a:buClrTx/>
              <a:buSzTx/>
              <a:buFont typeface="Wingdings" panose="05000000000000000000" pitchFamily="2" charset="2"/>
              <a:buChar char="ü"/>
              <a:tabLst/>
              <a:defRPr/>
            </a:pPr>
            <a:r>
              <a:rPr lang="en-US" sz="2800" dirty="0"/>
              <a:t>IRS Form 990 and State compliance</a:t>
            </a:r>
            <a:endParaRPr kumimoji="0" lang="en-US" sz="2800" b="0" i="0" u="none" strike="noStrike" cap="none" spc="0" normalizeH="0" baseline="0" noProof="0" dirty="0">
              <a:ln>
                <a:noFill/>
              </a:ln>
              <a:effectLst/>
              <a:uLnTx/>
              <a:uFillTx/>
            </a:endParaRPr>
          </a:p>
          <a:p>
            <a:pPr marL="228600" marR="0" lvl="0" indent="-457200" defTabSz="914400" fontAlgn="auto">
              <a:lnSpc>
                <a:spcPct val="90000"/>
              </a:lnSpc>
              <a:spcBef>
                <a:spcPts val="0"/>
              </a:spcBef>
              <a:spcAft>
                <a:spcPts val="600"/>
              </a:spcAft>
              <a:buClrTx/>
              <a:buSzTx/>
              <a:buFont typeface="Wingdings" panose="05000000000000000000" pitchFamily="2" charset="2"/>
              <a:buChar char="ü"/>
              <a:tabLst/>
              <a:defRPr/>
            </a:pPr>
            <a:r>
              <a:rPr kumimoji="0" lang="en-US" sz="2800" b="0" i="0" u="none" strike="noStrike" cap="none" spc="0" normalizeH="0" baseline="0" noProof="0" dirty="0">
                <a:ln>
                  <a:noFill/>
                </a:ln>
                <a:effectLst/>
                <a:uLnTx/>
                <a:uFillTx/>
              </a:rPr>
              <a:t>Compensation compliance</a:t>
            </a:r>
          </a:p>
          <a:p>
            <a:pPr marL="228600" marR="0" lvl="0" indent="-457200" defTabSz="914400" fontAlgn="auto">
              <a:lnSpc>
                <a:spcPct val="90000"/>
              </a:lnSpc>
              <a:spcBef>
                <a:spcPts val="0"/>
              </a:spcBef>
              <a:spcAft>
                <a:spcPts val="600"/>
              </a:spcAft>
              <a:buClrTx/>
              <a:buSzTx/>
              <a:buFont typeface="Wingdings" panose="05000000000000000000" pitchFamily="2" charset="2"/>
              <a:buChar char="ü"/>
              <a:tabLst/>
              <a:defRPr/>
            </a:pPr>
            <a:r>
              <a:rPr lang="en-US" sz="2800" dirty="0"/>
              <a:t>UBIT: non-mission related income; debt issues; rental of real estate</a:t>
            </a:r>
          </a:p>
          <a:p>
            <a:pPr marL="228600" marR="0" lvl="0" indent="-457200" defTabSz="914400" fontAlgn="auto">
              <a:lnSpc>
                <a:spcPct val="90000"/>
              </a:lnSpc>
              <a:spcBef>
                <a:spcPts val="0"/>
              </a:spcBef>
              <a:spcAft>
                <a:spcPts val="600"/>
              </a:spcAft>
              <a:buClrTx/>
              <a:buSzTx/>
              <a:buFont typeface="Wingdings" panose="05000000000000000000" pitchFamily="2" charset="2"/>
              <a:buChar char="ü"/>
              <a:tabLst/>
              <a:defRPr/>
            </a:pPr>
            <a:r>
              <a:rPr kumimoji="0" lang="en-US" sz="2800" b="0" i="0" u="none" strike="noStrike" cap="none" spc="0" normalizeH="0" baseline="0" noProof="0" dirty="0">
                <a:ln>
                  <a:noFill/>
                </a:ln>
                <a:effectLst/>
                <a:uLnTx/>
                <a:uFillTx/>
              </a:rPr>
              <a:t>Sales tax compliance</a:t>
            </a:r>
          </a:p>
          <a:p>
            <a:pPr marL="228600" marR="0" lvl="0" indent="-457200" defTabSz="914400" fontAlgn="auto">
              <a:lnSpc>
                <a:spcPct val="90000"/>
              </a:lnSpc>
              <a:spcBef>
                <a:spcPts val="0"/>
              </a:spcBef>
              <a:spcAft>
                <a:spcPts val="600"/>
              </a:spcAft>
              <a:buClrTx/>
              <a:buSzTx/>
              <a:buFont typeface="Wingdings" panose="05000000000000000000" pitchFamily="2" charset="2"/>
              <a:buChar char="ü"/>
              <a:tabLst/>
              <a:defRPr/>
            </a:pPr>
            <a:r>
              <a:rPr lang="en-US" sz="2800" dirty="0"/>
              <a:t>Local real estate tax exemptions</a:t>
            </a:r>
            <a:endParaRPr kumimoji="0" lang="en-US" sz="2800" b="0" i="0" u="none" strike="noStrike" cap="none" spc="0" normalizeH="0" baseline="0" noProof="0" dirty="0">
              <a:ln>
                <a:noFill/>
              </a:ln>
              <a:effectLst/>
              <a:uLnTx/>
              <a:uFillTx/>
            </a:endParaRPr>
          </a:p>
        </p:txBody>
      </p:sp>
      <p:pic>
        <p:nvPicPr>
          <p:cNvPr id="3" name="Picture 2" descr="A picture containing person&#10;&#10;Description automatically generated">
            <a:extLst>
              <a:ext uri="{FF2B5EF4-FFF2-40B4-BE49-F238E27FC236}">
                <a16:creationId xmlns:a16="http://schemas.microsoft.com/office/drawing/2014/main" id="{039B06AA-FF22-45E4-8FA4-E4AE0B9E6A0C}"/>
              </a:ext>
            </a:extLst>
          </p:cNvPr>
          <p:cNvPicPr>
            <a:picLocks noChangeAspect="1"/>
          </p:cNvPicPr>
          <p:nvPr/>
        </p:nvPicPr>
        <p:blipFill rotWithShape="1">
          <a:blip r:embed="rId3">
            <a:extLst>
              <a:ext uri="{28A0092B-C50C-407E-A947-70E740481C1C}">
                <a14:useLocalDpi xmlns:a14="http://schemas.microsoft.com/office/drawing/2010/main" val="0"/>
              </a:ext>
            </a:extLst>
          </a:blip>
          <a:srcRect t="1871" r="1" b="1"/>
          <a:stretch/>
        </p:blipFill>
        <p:spPr>
          <a:xfrm>
            <a:off x="4409136" y="10"/>
            <a:ext cx="4734863" cy="6857987"/>
          </a:xfrm>
          <a:custGeom>
            <a:avLst/>
            <a:gdLst/>
            <a:ahLst/>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1367460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2" name="Group 21">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7282" y="635715"/>
            <a:ext cx="8356656" cy="2482136"/>
            <a:chOff x="409710" y="635715"/>
            <a:chExt cx="11142208" cy="2482136"/>
          </a:xfrm>
        </p:grpSpPr>
        <p:sp>
          <p:nvSpPr>
            <p:cNvPr id="23"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5" name="TextBox 14">
            <a:extLst>
              <a:ext uri="{FF2B5EF4-FFF2-40B4-BE49-F238E27FC236}">
                <a16:creationId xmlns:a16="http://schemas.microsoft.com/office/drawing/2014/main" id="{6720FF70-6765-48C2-8D46-436F2C185836}"/>
              </a:ext>
            </a:extLst>
          </p:cNvPr>
          <p:cNvSpPr txBox="1"/>
          <p:nvPr/>
        </p:nvSpPr>
        <p:spPr>
          <a:xfrm>
            <a:off x="763501" y="754924"/>
            <a:ext cx="7729890" cy="1325563"/>
          </a:xfrm>
          <a:prstGeom prst="rect">
            <a:avLst/>
          </a:prstGeom>
        </p:spPr>
        <p:txBody>
          <a:bodyPr vert="horz" lIns="91440" tIns="45720" rIns="91440" bIns="45720" rtlCol="0" anchor="t">
            <a:normAutofit/>
          </a:body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US" sz="3600" b="1" i="0" u="none" strike="noStrike" kern="1200" cap="none" spc="0" normalizeH="0" baseline="0" noProof="0" dirty="0">
                <a:ln>
                  <a:noFill/>
                </a:ln>
                <a:solidFill>
                  <a:srgbClr val="FFC000"/>
                </a:solidFill>
                <a:effectLst/>
                <a:uLnTx/>
                <a:uFillTx/>
                <a:latin typeface="Calibri Light" panose="020F0302020204030204"/>
                <a:ea typeface="+mn-ea"/>
                <a:cs typeface="+mn-cs"/>
              </a:rPr>
              <a:t>Peaks &amp; Valleys</a:t>
            </a:r>
            <a:r>
              <a:rPr kumimoji="0" lang="en-US" sz="3600" b="0" i="0" u="none" strike="noStrike" kern="1200" cap="none" spc="0" normalizeH="0" baseline="0" noProof="0" dirty="0">
                <a:ln>
                  <a:noFill/>
                </a:ln>
                <a:solidFill>
                  <a:srgbClr val="FFFFFF"/>
                </a:solidFill>
                <a:effectLst/>
                <a:uLnTx/>
                <a:uFillTx/>
                <a:latin typeface="Calibri Light" panose="020F0302020204030204"/>
                <a:ea typeface="+mn-ea"/>
                <a:cs typeface="+mn-cs"/>
              </a:rPr>
              <a:t>: What We Saw in 2020</a:t>
            </a:r>
          </a:p>
        </p:txBody>
      </p:sp>
      <p:sp>
        <p:nvSpPr>
          <p:cNvPr id="14" name="Rectangle 3">
            <a:extLst>
              <a:ext uri="{FF2B5EF4-FFF2-40B4-BE49-F238E27FC236}">
                <a16:creationId xmlns:a16="http://schemas.microsoft.com/office/drawing/2014/main" id="{9A110243-67CF-44DD-A763-5274778CE6D2}"/>
              </a:ext>
            </a:extLst>
          </p:cNvPr>
          <p:cNvSpPr txBox="1">
            <a:spLocks noChangeArrowheads="1"/>
          </p:cNvSpPr>
          <p:nvPr/>
        </p:nvSpPr>
        <p:spPr>
          <a:xfrm>
            <a:off x="839491" y="2494450"/>
            <a:ext cx="7577911" cy="356315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0" i="0" u="sng" strike="noStrike" kern="1200" cap="none" spc="0" normalizeH="0" baseline="0" noProof="0" dirty="0">
                <a:ln>
                  <a:noFill/>
                </a:ln>
                <a:solidFill>
                  <a:prstClr val="black"/>
                </a:solidFill>
                <a:effectLst/>
                <a:uLnTx/>
                <a:uFillTx/>
                <a:latin typeface="Calibri" panose="020F0502020204030204"/>
                <a:ea typeface="+mn-ea"/>
                <a:cs typeface="+mn-cs"/>
              </a:rPr>
              <a:t>Peaks</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0" i="0" u="sng" strike="noStrike" kern="1200" cap="none" spc="0" normalizeH="0" baseline="0" noProof="0" dirty="0">
                <a:ln>
                  <a:noFill/>
                </a:ln>
                <a:solidFill>
                  <a:prstClr val="black"/>
                </a:solidFill>
                <a:effectLst/>
                <a:uLnTx/>
                <a:uFillTx/>
                <a:latin typeface="Calibri" panose="020F0502020204030204"/>
                <a:ea typeface="+mn-ea"/>
                <a:cs typeface="+mn-cs"/>
              </a:rPr>
              <a:t>Valleys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Revenues, costs &amp; budgets</a:t>
            </a:r>
          </a:p>
          <a:p>
            <a:pPr marL="0" indent="0">
              <a:buNone/>
              <a:defRPr/>
            </a:pPr>
            <a:r>
              <a:rPr lang="en-US" dirty="0">
                <a:solidFill>
                  <a:prstClr val="black"/>
                </a:solidFill>
              </a:rPr>
              <a:t>Government programs/actions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Giving</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solidFill>
                  <a:prstClr val="black"/>
                </a:solidFill>
                <a:latin typeface="Calibri" panose="020F0502020204030204"/>
              </a:rPr>
              <a:t>Stakeholder</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uncertainty</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solidFill>
                  <a:prstClr val="black"/>
                </a:solidFill>
                <a:latin typeface="Calibri" panose="020F0502020204030204"/>
              </a:rPr>
              <a:t>“Change”</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6" name="Picture 5" descr="A close up of a logo&#10;&#10;Description automatically generated">
            <a:extLst>
              <a:ext uri="{FF2B5EF4-FFF2-40B4-BE49-F238E27FC236}">
                <a16:creationId xmlns:a16="http://schemas.microsoft.com/office/drawing/2014/main" id="{A0459A81-DC62-4D44-82E6-D6404BD7AE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22667" y="1322339"/>
            <a:ext cx="3255475" cy="736239"/>
          </a:xfrm>
          <a:prstGeom prst="rect">
            <a:avLst/>
          </a:prstGeom>
          <a:solidFill>
            <a:schemeClr val="bg1"/>
          </a:solidFill>
          <a:ln w="38100" cap="sq">
            <a:solidFill>
              <a:schemeClr val="bg2">
                <a:lumMod val="75000"/>
              </a:schemeClr>
            </a:solidFill>
            <a:prstDash val="solid"/>
            <a:miter lim="800000"/>
          </a:ln>
          <a:effectLst>
            <a:outerShdw blurRad="50800" dist="38100" dir="2700000" algn="tl" rotWithShape="0">
              <a:srgbClr val="000000">
                <a:alpha val="43000"/>
              </a:srgbClr>
            </a:outerShdw>
          </a:effectLst>
        </p:spPr>
      </p:pic>
      <p:sp>
        <p:nvSpPr>
          <p:cNvPr id="16" name="TextBox 15">
            <a:extLst>
              <a:ext uri="{FF2B5EF4-FFF2-40B4-BE49-F238E27FC236}">
                <a16:creationId xmlns:a16="http://schemas.microsoft.com/office/drawing/2014/main" id="{360BAA2D-72DE-482A-AC7A-70DDFD1788BC}"/>
              </a:ext>
            </a:extLst>
          </p:cNvPr>
          <p:cNvSpPr txBox="1"/>
          <p:nvPr/>
        </p:nvSpPr>
        <p:spPr>
          <a:xfrm>
            <a:off x="130628" y="5956996"/>
            <a:ext cx="8882743" cy="830997"/>
          </a:xfrm>
          <a:prstGeom prst="rect">
            <a:avLst/>
          </a:prstGeom>
          <a:noFill/>
          <a:ln>
            <a:solidFill>
              <a:schemeClr val="accent1">
                <a:lumMod val="50000"/>
              </a:schemeClr>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1A264F"/>
                </a:solidFill>
                <a:effectLst/>
                <a:uLnTx/>
                <a:uFillTx/>
                <a:latin typeface="Calibri Light" panose="020F0302020204030204"/>
                <a:ea typeface="+mn-ea"/>
                <a:cs typeface="+mn-cs"/>
              </a:rPr>
              <a:t>Peaks and Valleys in 2020</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1A264F"/>
                </a:solidFill>
                <a:effectLst/>
                <a:uLnTx/>
                <a:uFillTx/>
                <a:latin typeface="Calibri Light" panose="020F0302020204030204"/>
                <a:ea typeface="+mn-ea"/>
                <a:cs typeface="+mn-cs"/>
              </a:rPr>
              <a:t>Opportunities and Cautions for 2021</a:t>
            </a:r>
          </a:p>
        </p:txBody>
      </p:sp>
    </p:spTree>
    <p:extLst>
      <p:ext uri="{BB962C8B-B14F-4D97-AF65-F5344CB8AC3E}">
        <p14:creationId xmlns:p14="http://schemas.microsoft.com/office/powerpoint/2010/main" val="2953592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3">
            <a:extLst>
              <a:ext uri="{FF2B5EF4-FFF2-40B4-BE49-F238E27FC236}">
                <a16:creationId xmlns:a16="http://schemas.microsoft.com/office/drawing/2014/main" id="{9A110243-67CF-44DD-A763-5274778CE6D2}"/>
              </a:ext>
            </a:extLst>
          </p:cNvPr>
          <p:cNvSpPr txBox="1">
            <a:spLocks noChangeArrowheads="1"/>
          </p:cNvSpPr>
          <p:nvPr/>
        </p:nvSpPr>
        <p:spPr>
          <a:xfrm>
            <a:off x="310121" y="1166223"/>
            <a:ext cx="8523758" cy="495025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PPP2 loan/grants</a:t>
            </a:r>
          </a:p>
          <a:p>
            <a:pPr marL="914400" lvl="1" indent="-457200">
              <a:spcBef>
                <a:spcPts val="1000"/>
              </a:spcBef>
              <a:defRPr/>
            </a:pPr>
            <a:r>
              <a:rPr lang="en-US" sz="2800" dirty="0">
                <a:solidFill>
                  <a:prstClr val="black"/>
                </a:solidFill>
                <a:latin typeface="Calibri" panose="020F0502020204030204"/>
              </a:rPr>
              <a:t>Even if received a 					    PPP1 loan/grant</a:t>
            </a:r>
          </a:p>
          <a:p>
            <a:pPr marL="914400" lvl="1" indent="-457200">
              <a:spcBef>
                <a:spcPts val="1000"/>
              </a:spcBef>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Eligibility</a:t>
            </a:r>
          </a:p>
          <a:p>
            <a:pPr marL="1371600" lvl="2" indent="-457200">
              <a:spcBef>
                <a:spcPts val="1000"/>
              </a:spcBef>
              <a:defRPr/>
            </a:pPr>
            <a:r>
              <a:rPr lang="en-US" sz="2800" dirty="0">
                <a:solidFill>
                  <a:prstClr val="black"/>
                </a:solidFill>
                <a:latin typeface="Calibri" panose="020F0502020204030204"/>
              </a:rPr>
              <a:t>25% decline in gross receipts (program and all contributions), or</a:t>
            </a:r>
          </a:p>
          <a:p>
            <a:pPr marL="1371600" lvl="2" indent="-457200">
              <a:spcBef>
                <a:spcPts val="1000"/>
              </a:spcBef>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Fully or partially shut down under government “orders”</a:t>
            </a:r>
          </a:p>
          <a:p>
            <a:pPr marL="914400" lvl="1" indent="-457200">
              <a:spcBef>
                <a:spcPts val="1000"/>
              </a:spcBef>
              <a:defRPr/>
            </a:pPr>
            <a:r>
              <a:rPr lang="en-US" sz="2800" dirty="0">
                <a:solidFill>
                  <a:prstClr val="black"/>
                </a:solidFill>
                <a:latin typeface="Calibri" panose="020F0502020204030204"/>
              </a:rPr>
              <a:t>2.5 months of 2019 average payroll costs</a:t>
            </a:r>
          </a:p>
          <a:p>
            <a:pPr marL="914400" lvl="1" indent="-457200">
              <a:spcBef>
                <a:spcPts val="1000"/>
              </a:spcBef>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Forgivable costs only through March 31, 2021</a:t>
            </a:r>
          </a:p>
        </p:txBody>
      </p:sp>
      <p:sp>
        <p:nvSpPr>
          <p:cNvPr id="15" name="TextBox 14">
            <a:extLst>
              <a:ext uri="{FF2B5EF4-FFF2-40B4-BE49-F238E27FC236}">
                <a16:creationId xmlns:a16="http://schemas.microsoft.com/office/drawing/2014/main" id="{6720FF70-6765-48C2-8D46-436F2C185836}"/>
              </a:ext>
            </a:extLst>
          </p:cNvPr>
          <p:cNvSpPr txBox="1"/>
          <p:nvPr/>
        </p:nvSpPr>
        <p:spPr>
          <a:xfrm>
            <a:off x="354192" y="89005"/>
            <a:ext cx="3588111" cy="107721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1A264F"/>
                </a:solidFill>
                <a:effectLst/>
                <a:uLnTx/>
                <a:uFillTx/>
                <a:latin typeface="Calibri" panose="020F0502020204030204"/>
                <a:ea typeface="+mn-ea"/>
                <a:cs typeface="+mn-cs"/>
              </a:rPr>
              <a:t>Opportunity in 2021: CAA</a:t>
            </a:r>
          </a:p>
        </p:txBody>
      </p:sp>
      <p:sp>
        <p:nvSpPr>
          <p:cNvPr id="6" name="TextBox 5">
            <a:extLst>
              <a:ext uri="{FF2B5EF4-FFF2-40B4-BE49-F238E27FC236}">
                <a16:creationId xmlns:a16="http://schemas.microsoft.com/office/drawing/2014/main" id="{6A1B6856-8427-46DC-91E1-04CA175BCA76}"/>
              </a:ext>
            </a:extLst>
          </p:cNvPr>
          <p:cNvSpPr txBox="1"/>
          <p:nvPr/>
        </p:nvSpPr>
        <p:spPr>
          <a:xfrm>
            <a:off x="130628" y="5956996"/>
            <a:ext cx="8882743" cy="830997"/>
          </a:xfrm>
          <a:prstGeom prst="rect">
            <a:avLst/>
          </a:prstGeom>
          <a:noFill/>
          <a:ln>
            <a:solidFill>
              <a:schemeClr val="accent1">
                <a:lumMod val="50000"/>
              </a:schemeClr>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1A264F"/>
                </a:solidFill>
                <a:effectLst/>
                <a:uLnTx/>
                <a:uFillTx/>
                <a:latin typeface="Calibri Light" panose="020F0302020204030204"/>
                <a:ea typeface="+mn-ea"/>
                <a:cs typeface="+mn-cs"/>
              </a:rPr>
              <a:t>Peaks and Valleys in 2020</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1A264F"/>
                </a:solidFill>
                <a:effectLst/>
                <a:uLnTx/>
                <a:uFillTx/>
                <a:latin typeface="Calibri Light" panose="020F0302020204030204"/>
                <a:ea typeface="+mn-ea"/>
                <a:cs typeface="+mn-cs"/>
              </a:rPr>
              <a:t>Opportunities and Cautions for 2021</a:t>
            </a:r>
          </a:p>
        </p:txBody>
      </p:sp>
      <p:pic>
        <p:nvPicPr>
          <p:cNvPr id="3" name="Picture 2">
            <a:extLst>
              <a:ext uri="{FF2B5EF4-FFF2-40B4-BE49-F238E27FC236}">
                <a16:creationId xmlns:a16="http://schemas.microsoft.com/office/drawing/2014/main" id="{636F9DB0-F2A0-4CA5-8264-05A183292341}"/>
              </a:ext>
            </a:extLst>
          </p:cNvPr>
          <p:cNvPicPr>
            <a:picLocks noChangeAspect="1"/>
          </p:cNvPicPr>
          <p:nvPr/>
        </p:nvPicPr>
        <p:blipFill>
          <a:blip r:embed="rId3"/>
          <a:stretch>
            <a:fillRect/>
          </a:stretch>
        </p:blipFill>
        <p:spPr>
          <a:xfrm rot="154595">
            <a:off x="3927237" y="162839"/>
            <a:ext cx="5085225" cy="212140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069368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3">
            <a:extLst>
              <a:ext uri="{FF2B5EF4-FFF2-40B4-BE49-F238E27FC236}">
                <a16:creationId xmlns:a16="http://schemas.microsoft.com/office/drawing/2014/main" id="{9A110243-67CF-44DD-A763-5274778CE6D2}"/>
              </a:ext>
            </a:extLst>
          </p:cNvPr>
          <p:cNvSpPr txBox="1">
            <a:spLocks noChangeArrowheads="1"/>
          </p:cNvSpPr>
          <p:nvPr/>
        </p:nvSpPr>
        <p:spPr>
          <a:xfrm>
            <a:off x="310121" y="1166223"/>
            <a:ext cx="8523758" cy="495025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Employee retention credit</a:t>
            </a:r>
          </a:p>
          <a:p>
            <a:pPr marL="914400" lvl="1" indent="-457200">
              <a:spcBef>
                <a:spcPts val="1000"/>
              </a:spcBef>
              <a:defRPr/>
            </a:pPr>
            <a:r>
              <a:rPr lang="en-US" sz="2800" dirty="0">
                <a:solidFill>
                  <a:prstClr val="black"/>
                </a:solidFill>
                <a:latin typeface="Calibri" panose="020F0502020204030204"/>
              </a:rPr>
              <a:t>Even if received a PPP1 loan/grant</a:t>
            </a:r>
          </a:p>
          <a:p>
            <a:pPr marL="914400" lvl="1" indent="-457200">
              <a:spcBef>
                <a:spcPts val="1000"/>
              </a:spcBef>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Eligibility</a:t>
            </a:r>
          </a:p>
          <a:p>
            <a:pPr marL="1371600" lvl="2" indent="-457200">
              <a:spcBef>
                <a:spcPts val="1000"/>
              </a:spcBef>
              <a:defRPr/>
            </a:pPr>
            <a:r>
              <a:rPr lang="en-US" sz="2800" dirty="0">
                <a:solidFill>
                  <a:prstClr val="black"/>
                </a:solidFill>
                <a:latin typeface="Calibri" panose="020F0502020204030204"/>
              </a:rPr>
              <a:t>50% decline in 2020 gross receipts or 20% decline in 2021 gross receipts compared to 2019, or</a:t>
            </a:r>
          </a:p>
          <a:p>
            <a:pPr marL="1371600" lvl="2" indent="-457200">
              <a:spcBef>
                <a:spcPts val="1000"/>
              </a:spcBef>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Fully or partially shut down under government “orders”</a:t>
            </a:r>
          </a:p>
          <a:p>
            <a:pPr marL="914400" lvl="1" indent="-457200">
              <a:spcBef>
                <a:spcPts val="1000"/>
              </a:spcBef>
              <a:defRPr/>
            </a:pPr>
            <a:r>
              <a:rPr lang="en-US" sz="2800" dirty="0">
                <a:solidFill>
                  <a:prstClr val="black"/>
                </a:solidFill>
                <a:latin typeface="Calibri" panose="020F0502020204030204"/>
              </a:rPr>
              <a:t>Substantial “refundable” credits against FICA tax</a:t>
            </a:r>
          </a:p>
          <a:p>
            <a:pPr marL="914400" lvl="1" indent="-457200">
              <a:spcBef>
                <a:spcPts val="1000"/>
              </a:spcBef>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	Ministers’ SECA wages don’t qualify</a:t>
            </a: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6720FF70-6765-48C2-8D46-436F2C185836}"/>
              </a:ext>
            </a:extLst>
          </p:cNvPr>
          <p:cNvSpPr txBox="1"/>
          <p:nvPr/>
        </p:nvSpPr>
        <p:spPr>
          <a:xfrm>
            <a:off x="354192" y="89005"/>
            <a:ext cx="8479687" cy="5847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1A264F"/>
                </a:solidFill>
                <a:effectLst/>
                <a:uLnTx/>
                <a:uFillTx/>
                <a:latin typeface="Calibri" panose="020F0502020204030204"/>
                <a:ea typeface="+mn-ea"/>
                <a:cs typeface="+mn-cs"/>
              </a:rPr>
              <a:t>Opportunity in 2021: CAA (continued)</a:t>
            </a:r>
          </a:p>
        </p:txBody>
      </p:sp>
      <p:sp>
        <p:nvSpPr>
          <p:cNvPr id="6" name="TextBox 5">
            <a:extLst>
              <a:ext uri="{FF2B5EF4-FFF2-40B4-BE49-F238E27FC236}">
                <a16:creationId xmlns:a16="http://schemas.microsoft.com/office/drawing/2014/main" id="{6A1B6856-8427-46DC-91E1-04CA175BCA76}"/>
              </a:ext>
            </a:extLst>
          </p:cNvPr>
          <p:cNvSpPr txBox="1"/>
          <p:nvPr/>
        </p:nvSpPr>
        <p:spPr>
          <a:xfrm>
            <a:off x="130628" y="5956996"/>
            <a:ext cx="8882743" cy="830997"/>
          </a:xfrm>
          <a:prstGeom prst="rect">
            <a:avLst/>
          </a:prstGeom>
          <a:noFill/>
          <a:ln>
            <a:solidFill>
              <a:schemeClr val="accent1">
                <a:lumMod val="50000"/>
              </a:schemeClr>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1A264F"/>
                </a:solidFill>
                <a:effectLst/>
                <a:uLnTx/>
                <a:uFillTx/>
                <a:latin typeface="Calibri Light" panose="020F0302020204030204"/>
                <a:ea typeface="+mn-ea"/>
                <a:cs typeface="+mn-cs"/>
              </a:rPr>
              <a:t>Peaks and Valleys in 2020</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1A264F"/>
                </a:solidFill>
                <a:effectLst/>
                <a:uLnTx/>
                <a:uFillTx/>
                <a:latin typeface="Calibri Light" panose="020F0302020204030204"/>
                <a:ea typeface="+mn-ea"/>
                <a:cs typeface="+mn-cs"/>
              </a:rPr>
              <a:t>Opportunities and Cautions for 2021</a:t>
            </a:r>
          </a:p>
        </p:txBody>
      </p:sp>
    </p:spTree>
    <p:extLst>
      <p:ext uri="{BB962C8B-B14F-4D97-AF65-F5344CB8AC3E}">
        <p14:creationId xmlns:p14="http://schemas.microsoft.com/office/powerpoint/2010/main" val="4035545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3">
            <a:extLst>
              <a:ext uri="{FF2B5EF4-FFF2-40B4-BE49-F238E27FC236}">
                <a16:creationId xmlns:a16="http://schemas.microsoft.com/office/drawing/2014/main" id="{9A110243-67CF-44DD-A763-5274778CE6D2}"/>
              </a:ext>
            </a:extLst>
          </p:cNvPr>
          <p:cNvSpPr txBox="1">
            <a:spLocks noChangeArrowheads="1"/>
          </p:cNvSpPr>
          <p:nvPr/>
        </p:nvSpPr>
        <p:spPr>
          <a:xfrm>
            <a:off x="310121" y="1166223"/>
            <a:ext cx="8523758" cy="495025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FFCRA paid sick leave / family leave credits</a:t>
            </a: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$600 above-the-line charitable write-off for MFJ</a:t>
            </a: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solidFill>
                  <a:prstClr val="black"/>
                </a:solidFill>
                <a:latin typeface="Calibri" panose="020F0502020204030204"/>
              </a:rPr>
              <a:t>Up to $5,250 tax-free employer pay downs on employee student loans through 2025*</a:t>
            </a:r>
            <a:endParaRPr kumimoji="0" lang="en-US"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0" marR="0" lvl="0" indent="-4572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6720FF70-6765-48C2-8D46-436F2C185836}"/>
              </a:ext>
            </a:extLst>
          </p:cNvPr>
          <p:cNvSpPr txBox="1"/>
          <p:nvPr/>
        </p:nvSpPr>
        <p:spPr>
          <a:xfrm>
            <a:off x="354192" y="89005"/>
            <a:ext cx="8479687" cy="5847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1A264F"/>
                </a:solidFill>
                <a:effectLst/>
                <a:uLnTx/>
                <a:uFillTx/>
                <a:latin typeface="Calibri" panose="020F0502020204030204"/>
                <a:ea typeface="+mn-ea"/>
                <a:cs typeface="+mn-cs"/>
              </a:rPr>
              <a:t>Opportunity in 2021: CAA (continued)</a:t>
            </a:r>
          </a:p>
        </p:txBody>
      </p:sp>
      <p:sp>
        <p:nvSpPr>
          <p:cNvPr id="6" name="TextBox 5">
            <a:extLst>
              <a:ext uri="{FF2B5EF4-FFF2-40B4-BE49-F238E27FC236}">
                <a16:creationId xmlns:a16="http://schemas.microsoft.com/office/drawing/2014/main" id="{6A1B6856-8427-46DC-91E1-04CA175BCA76}"/>
              </a:ext>
            </a:extLst>
          </p:cNvPr>
          <p:cNvSpPr txBox="1"/>
          <p:nvPr/>
        </p:nvSpPr>
        <p:spPr>
          <a:xfrm>
            <a:off x="130628" y="5956996"/>
            <a:ext cx="8882743" cy="830997"/>
          </a:xfrm>
          <a:prstGeom prst="rect">
            <a:avLst/>
          </a:prstGeom>
          <a:noFill/>
          <a:ln>
            <a:solidFill>
              <a:schemeClr val="accent1">
                <a:lumMod val="50000"/>
              </a:schemeClr>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1A264F"/>
                </a:solidFill>
                <a:effectLst/>
                <a:uLnTx/>
                <a:uFillTx/>
                <a:latin typeface="Calibri Light" panose="020F0302020204030204"/>
                <a:ea typeface="+mn-ea"/>
                <a:cs typeface="+mn-cs"/>
              </a:rPr>
              <a:t>Peaks and Valleys in 2020</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1A264F"/>
                </a:solidFill>
                <a:effectLst/>
                <a:uLnTx/>
                <a:uFillTx/>
                <a:latin typeface="Calibri Light" panose="020F0302020204030204"/>
                <a:ea typeface="+mn-ea"/>
                <a:cs typeface="+mn-cs"/>
              </a:rPr>
              <a:t>Opportunities and Cautions for 2021</a:t>
            </a:r>
          </a:p>
        </p:txBody>
      </p:sp>
      <p:pic>
        <p:nvPicPr>
          <p:cNvPr id="5" name="Picture 4">
            <a:extLst>
              <a:ext uri="{FF2B5EF4-FFF2-40B4-BE49-F238E27FC236}">
                <a16:creationId xmlns:a16="http://schemas.microsoft.com/office/drawing/2014/main" id="{39AF3269-6B94-4DE8-BA37-C0565790C657}"/>
              </a:ext>
            </a:extLst>
          </p:cNvPr>
          <p:cNvPicPr>
            <a:picLocks noChangeAspect="1"/>
          </p:cNvPicPr>
          <p:nvPr/>
        </p:nvPicPr>
        <p:blipFill>
          <a:blip r:embed="rId3"/>
          <a:stretch>
            <a:fillRect/>
          </a:stretch>
        </p:blipFill>
        <p:spPr>
          <a:xfrm rot="21445198">
            <a:off x="1153559" y="3074783"/>
            <a:ext cx="6889087" cy="287392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615653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3">
            <a:extLst>
              <a:ext uri="{FF2B5EF4-FFF2-40B4-BE49-F238E27FC236}">
                <a16:creationId xmlns:a16="http://schemas.microsoft.com/office/drawing/2014/main" id="{9A110243-67CF-44DD-A763-5274778CE6D2}"/>
              </a:ext>
            </a:extLst>
          </p:cNvPr>
          <p:cNvSpPr txBox="1">
            <a:spLocks noChangeArrowheads="1"/>
          </p:cNvSpPr>
          <p:nvPr/>
        </p:nvSpPr>
        <p:spPr>
          <a:xfrm>
            <a:off x="310121" y="1491493"/>
            <a:ext cx="8523758" cy="462498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marR="0" lvl="0" indent="-514350" defTabSz="914400" rtl="0" eaLnBrk="1" fontAlgn="auto" latinLnBrk="0" hangingPunct="1">
              <a:lnSpc>
                <a:spcPct val="90000"/>
              </a:lnSpc>
              <a:spcBef>
                <a:spcPts val="1000"/>
              </a:spcBef>
              <a:spcAft>
                <a:spcPts val="0"/>
              </a:spcAft>
              <a:buClrTx/>
              <a:buSzTx/>
              <a:buFont typeface="+mj-lt"/>
              <a:buAutoNum type="arabicPeriod"/>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Cash is king!</a:t>
            </a:r>
          </a:p>
          <a:p>
            <a:pPr marL="514350" marR="0" lvl="0" indent="-514350" defTabSz="914400" rtl="0" eaLnBrk="1" fontAlgn="auto" latinLnBrk="0" hangingPunct="1">
              <a:lnSpc>
                <a:spcPct val="90000"/>
              </a:lnSpc>
              <a:spcBef>
                <a:spcPts val="1000"/>
              </a:spcBef>
              <a:spcAft>
                <a:spcPts val="0"/>
              </a:spcAft>
              <a:buClrTx/>
              <a:buSzTx/>
              <a:buFont typeface="+mj-lt"/>
              <a:buAutoNum type="arabicPeriod"/>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Dynamic budgeting</a:t>
            </a:r>
          </a:p>
          <a:p>
            <a:pPr marL="514350" marR="0" lvl="0" indent="-514350" defTabSz="914400" rtl="0" eaLnBrk="1" fontAlgn="auto" latinLnBrk="0" hangingPunct="1">
              <a:lnSpc>
                <a:spcPct val="90000"/>
              </a:lnSpc>
              <a:spcBef>
                <a:spcPts val="1000"/>
              </a:spcBef>
              <a:spcAft>
                <a:spcPts val="0"/>
              </a:spcAft>
              <a:buClrTx/>
              <a:buSzTx/>
              <a:buFont typeface="+mj-lt"/>
              <a:buAutoNum type="arabicPeriod"/>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Contingency fund</a:t>
            </a:r>
          </a:p>
          <a:p>
            <a:pPr marL="514350" marR="0" lvl="0" indent="-514350" defTabSz="914400" rtl="0" eaLnBrk="1" fontAlgn="auto" latinLnBrk="0" hangingPunct="1">
              <a:lnSpc>
                <a:spcPct val="90000"/>
              </a:lnSpc>
              <a:spcBef>
                <a:spcPts val="1000"/>
              </a:spcBef>
              <a:spcAft>
                <a:spcPts val="0"/>
              </a:spcAft>
              <a:buClrTx/>
              <a:buSzTx/>
              <a:buFont typeface="+mj-lt"/>
              <a:buAutoNum type="arabicPeriod"/>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Financial reporting, especially actual year-to-date compared to the annual budget with %s on the P&amp;L </a:t>
            </a:r>
          </a:p>
          <a:p>
            <a:pPr marL="514350" marR="0" lvl="0" indent="-514350" defTabSz="914400" rtl="0" eaLnBrk="1" fontAlgn="auto" latinLnBrk="0" hangingPunct="1">
              <a:lnSpc>
                <a:spcPct val="90000"/>
              </a:lnSpc>
              <a:spcBef>
                <a:spcPts val="1000"/>
              </a:spcBef>
              <a:spcAft>
                <a:spcPts val="0"/>
              </a:spcAft>
              <a:buClrTx/>
              <a:buSzTx/>
              <a:buFont typeface="+mj-lt"/>
              <a:buAutoNum type="arabicPeriod"/>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Transparent designated fund balances on the balance sheet</a:t>
            </a:r>
          </a:p>
          <a:p>
            <a:pPr marL="514350" marR="0" lvl="0" indent="-514350" defTabSz="914400" rtl="0" eaLnBrk="1" fontAlgn="auto" latinLnBrk="0" hangingPunct="1">
              <a:lnSpc>
                <a:spcPct val="90000"/>
              </a:lnSpc>
              <a:spcBef>
                <a:spcPts val="1000"/>
              </a:spcBef>
              <a:spcAft>
                <a:spcPts val="0"/>
              </a:spcAft>
              <a:buClrTx/>
              <a:buSzTx/>
              <a:buFont typeface="+mj-lt"/>
              <a:buAutoNum type="arabicPeriod"/>
              <a:tabLst/>
              <a:defRPr/>
            </a:pPr>
            <a:r>
              <a:rPr lang="en-US" dirty="0">
                <a:solidFill>
                  <a:prstClr val="black"/>
                </a:solidFill>
                <a:latin typeface="Calibri" panose="020F0502020204030204"/>
              </a:rPr>
              <a:t>General Fund reserve balance</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0" marR="0" lvl="0" indent="-457200"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6720FF70-6765-48C2-8D46-436F2C185836}"/>
              </a:ext>
            </a:extLst>
          </p:cNvPr>
          <p:cNvSpPr txBox="1"/>
          <p:nvPr/>
        </p:nvSpPr>
        <p:spPr>
          <a:xfrm>
            <a:off x="310121" y="329589"/>
            <a:ext cx="5224405" cy="107721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1A264F"/>
                </a:solidFill>
                <a:effectLst/>
                <a:uLnTx/>
                <a:uFillTx/>
                <a:latin typeface="Calibri" panose="020F0502020204030204"/>
                <a:ea typeface="+mn-ea"/>
                <a:cs typeface="+mn-cs"/>
              </a:rPr>
              <a:t>Opportunity in 2021: Budgeting Improvements</a:t>
            </a:r>
          </a:p>
        </p:txBody>
      </p:sp>
      <p:sp>
        <p:nvSpPr>
          <p:cNvPr id="6" name="TextBox 5">
            <a:extLst>
              <a:ext uri="{FF2B5EF4-FFF2-40B4-BE49-F238E27FC236}">
                <a16:creationId xmlns:a16="http://schemas.microsoft.com/office/drawing/2014/main" id="{6A1B6856-8427-46DC-91E1-04CA175BCA76}"/>
              </a:ext>
            </a:extLst>
          </p:cNvPr>
          <p:cNvSpPr txBox="1"/>
          <p:nvPr/>
        </p:nvSpPr>
        <p:spPr>
          <a:xfrm>
            <a:off x="130628" y="5956996"/>
            <a:ext cx="8882743" cy="830997"/>
          </a:xfrm>
          <a:prstGeom prst="rect">
            <a:avLst/>
          </a:prstGeom>
          <a:noFill/>
          <a:ln>
            <a:solidFill>
              <a:schemeClr val="accent1">
                <a:lumMod val="50000"/>
              </a:schemeClr>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1A264F"/>
                </a:solidFill>
                <a:effectLst/>
                <a:uLnTx/>
                <a:uFillTx/>
                <a:latin typeface="Calibri Light" panose="020F0302020204030204"/>
                <a:ea typeface="+mn-ea"/>
                <a:cs typeface="+mn-cs"/>
              </a:rPr>
              <a:t>Peaks and Valleys in 2020</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1A264F"/>
                </a:solidFill>
                <a:effectLst/>
                <a:uLnTx/>
                <a:uFillTx/>
                <a:latin typeface="Calibri Light" panose="020F0302020204030204"/>
                <a:ea typeface="+mn-ea"/>
                <a:cs typeface="+mn-cs"/>
              </a:rPr>
              <a:t>Opportunities and Cautions for 2021</a:t>
            </a:r>
          </a:p>
        </p:txBody>
      </p:sp>
      <p:pic>
        <p:nvPicPr>
          <p:cNvPr id="3" name="Picture 2" descr="A picture containing text, computer, person, indoor&#10;&#10;Description automatically generated">
            <a:extLst>
              <a:ext uri="{FF2B5EF4-FFF2-40B4-BE49-F238E27FC236}">
                <a16:creationId xmlns:a16="http://schemas.microsoft.com/office/drawing/2014/main" id="{D88B3B56-33C8-4B24-A552-C2D086CD62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0403" y="244903"/>
            <a:ext cx="4012968" cy="2677402"/>
          </a:xfrm>
          <a:prstGeom prst="rect">
            <a:avLst/>
          </a:prstGeom>
          <a:ln>
            <a:noFill/>
          </a:ln>
          <a:effectLst>
            <a:outerShdw blurRad="292100" dist="139700" dir="2700000" algn="tl" rotWithShape="0">
              <a:srgbClr val="333333">
                <a:alpha val="65000"/>
              </a:srgbClr>
            </a:outerShdw>
          </a:effectLst>
        </p:spPr>
      </p:pic>
      <p:pic>
        <p:nvPicPr>
          <p:cNvPr id="4" name="Picture 3">
            <a:extLst>
              <a:ext uri="{FF2B5EF4-FFF2-40B4-BE49-F238E27FC236}">
                <a16:creationId xmlns:a16="http://schemas.microsoft.com/office/drawing/2014/main" id="{025368BA-2781-442E-A33D-6EBA93733767}"/>
              </a:ext>
            </a:extLst>
          </p:cNvPr>
          <p:cNvPicPr>
            <a:picLocks noChangeAspect="1"/>
          </p:cNvPicPr>
          <p:nvPr/>
        </p:nvPicPr>
        <p:blipFill>
          <a:blip r:embed="rId4"/>
          <a:stretch>
            <a:fillRect/>
          </a:stretch>
        </p:blipFill>
        <p:spPr>
          <a:xfrm rot="21439554">
            <a:off x="5341236" y="4364861"/>
            <a:ext cx="3582389" cy="141929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95082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xEl>
                                              <p:pRg st="1" end="1"/>
                                            </p:txEl>
                                          </p:spTgt>
                                        </p:tgtEl>
                                        <p:attrNameLst>
                                          <p:attrName>style.visibility</p:attrName>
                                        </p:attrNameLst>
                                      </p:cBhvr>
                                      <p:to>
                                        <p:strVal val="visible"/>
                                      </p:to>
                                    </p:set>
                                    <p:animEffect transition="in" filter="fade">
                                      <p:cBhvr>
                                        <p:cTn id="12" dur="500"/>
                                        <p:tgtEl>
                                          <p:spTgt spid="1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xEl>
                                              <p:pRg st="2" end="2"/>
                                            </p:txEl>
                                          </p:spTgt>
                                        </p:tgtEl>
                                        <p:attrNameLst>
                                          <p:attrName>style.visibility</p:attrName>
                                        </p:attrNameLst>
                                      </p:cBhvr>
                                      <p:to>
                                        <p:strVal val="visible"/>
                                      </p:to>
                                    </p:set>
                                    <p:animEffect transition="in" filter="fade">
                                      <p:cBhvr>
                                        <p:cTn id="17" dur="500"/>
                                        <p:tgtEl>
                                          <p:spTgt spid="1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
                                            <p:txEl>
                                              <p:pRg st="3" end="3"/>
                                            </p:txEl>
                                          </p:spTgt>
                                        </p:tgtEl>
                                        <p:attrNameLst>
                                          <p:attrName>style.visibility</p:attrName>
                                        </p:attrNameLst>
                                      </p:cBhvr>
                                      <p:to>
                                        <p:strVal val="visible"/>
                                      </p:to>
                                    </p:set>
                                    <p:animEffect transition="in" filter="fade">
                                      <p:cBhvr>
                                        <p:cTn id="22" dur="500"/>
                                        <p:tgtEl>
                                          <p:spTgt spid="1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
                                            <p:txEl>
                                              <p:pRg st="4" end="4"/>
                                            </p:txEl>
                                          </p:spTgt>
                                        </p:tgtEl>
                                        <p:attrNameLst>
                                          <p:attrName>style.visibility</p:attrName>
                                        </p:attrNameLst>
                                      </p:cBhvr>
                                      <p:to>
                                        <p:strVal val="visible"/>
                                      </p:to>
                                    </p:set>
                                    <p:animEffect transition="in" filter="fade">
                                      <p:cBhvr>
                                        <p:cTn id="27" dur="500"/>
                                        <p:tgtEl>
                                          <p:spTgt spid="14">
                                            <p:txEl>
                                              <p:pRg st="4" end="4"/>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500"/>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4">
                                            <p:txEl>
                                              <p:pRg st="5" end="5"/>
                                            </p:txEl>
                                          </p:spTgt>
                                        </p:tgtEl>
                                        <p:attrNameLst>
                                          <p:attrName>style.visibility</p:attrName>
                                        </p:attrNameLst>
                                      </p:cBhvr>
                                      <p:to>
                                        <p:strVal val="visible"/>
                                      </p:to>
                                    </p:set>
                                    <p:animEffect transition="in" filter="fade">
                                      <p:cBhvr>
                                        <p:cTn id="35" dur="500"/>
                                        <p:tgtEl>
                                          <p:spTgt spid="1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3">
            <a:extLst>
              <a:ext uri="{FF2B5EF4-FFF2-40B4-BE49-F238E27FC236}">
                <a16:creationId xmlns:a16="http://schemas.microsoft.com/office/drawing/2014/main" id="{9A110243-67CF-44DD-A763-5274778CE6D2}"/>
              </a:ext>
            </a:extLst>
          </p:cNvPr>
          <p:cNvSpPr txBox="1">
            <a:spLocks noChangeArrowheads="1"/>
          </p:cNvSpPr>
          <p:nvPr/>
        </p:nvSpPr>
        <p:spPr>
          <a:xfrm>
            <a:off x="310121" y="1197550"/>
            <a:ext cx="8523758" cy="491893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marR="0" lvl="0" indent="-514350" defTabSz="914400" rtl="0" eaLnBrk="1" fontAlgn="auto" latinLnBrk="0" hangingPunct="1">
              <a:lnSpc>
                <a:spcPct val="90000"/>
              </a:lnSpc>
              <a:spcBef>
                <a:spcPts val="1000"/>
              </a:spcBef>
              <a:spcAft>
                <a:spcPts val="0"/>
              </a:spcAft>
              <a:buClrTx/>
              <a:buSzTx/>
              <a:buFont typeface="+mj-lt"/>
              <a:buAutoNum type="arabicPeriod"/>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Vision Statement</a:t>
            </a:r>
          </a:p>
          <a:p>
            <a:pPr marL="514350" marR="0" lvl="0" indent="-514350" defTabSz="914400" rtl="0" eaLnBrk="1" fontAlgn="auto" latinLnBrk="0" hangingPunct="1">
              <a:lnSpc>
                <a:spcPct val="90000"/>
              </a:lnSpc>
              <a:spcBef>
                <a:spcPts val="1000"/>
              </a:spcBef>
              <a:spcAft>
                <a:spcPts val="0"/>
              </a:spcAft>
              <a:buClrTx/>
              <a:buSzTx/>
              <a:buFont typeface="+mj-lt"/>
              <a:buAutoNum type="arabicPeriod"/>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Core Values</a:t>
            </a:r>
          </a:p>
          <a:p>
            <a:pPr marL="514350" marR="0" lvl="0" indent="-514350" defTabSz="914400" rtl="0" eaLnBrk="1" fontAlgn="auto" latinLnBrk="0" hangingPunct="1">
              <a:lnSpc>
                <a:spcPct val="90000"/>
              </a:lnSpc>
              <a:spcBef>
                <a:spcPts val="1000"/>
              </a:spcBef>
              <a:spcAft>
                <a:spcPts val="0"/>
              </a:spcAft>
              <a:buClrTx/>
              <a:buSzTx/>
              <a:buFont typeface="+mj-lt"/>
              <a:buAutoNum type="arabicPeriod"/>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Aspirational Values</a:t>
            </a:r>
          </a:p>
          <a:p>
            <a:pPr marL="514350" marR="0" lvl="0" indent="-514350" defTabSz="914400" rtl="0" eaLnBrk="1" fontAlgn="auto" latinLnBrk="0" hangingPunct="1">
              <a:lnSpc>
                <a:spcPct val="90000"/>
              </a:lnSpc>
              <a:spcBef>
                <a:spcPts val="1000"/>
              </a:spcBef>
              <a:spcAft>
                <a:spcPts val="0"/>
              </a:spcAft>
              <a:buClrTx/>
              <a:buSzTx/>
              <a:buFont typeface="+mj-lt"/>
              <a:buAutoNum type="arabicPeriod"/>
              <a:tabLst/>
              <a:defRPr/>
            </a:pPr>
            <a:r>
              <a:rPr lang="en-US" dirty="0">
                <a:solidFill>
                  <a:prstClr val="black"/>
                </a:solidFill>
                <a:latin typeface="Calibri" panose="020F0502020204030204"/>
              </a:rPr>
              <a:t>“Uniques”</a:t>
            </a:r>
          </a:p>
          <a:p>
            <a:pPr marL="514350" marR="0" lvl="0" indent="-514350" defTabSz="914400" rtl="0" eaLnBrk="1" fontAlgn="auto" latinLnBrk="0" hangingPunct="1">
              <a:lnSpc>
                <a:spcPct val="90000"/>
              </a:lnSpc>
              <a:spcBef>
                <a:spcPts val="1000"/>
              </a:spcBef>
              <a:spcAft>
                <a:spcPts val="0"/>
              </a:spcAft>
              <a:buClrTx/>
              <a:buSzTx/>
              <a:buFont typeface="+mj-lt"/>
              <a:buAutoNum type="arabicPeriod"/>
              <a:tabLst/>
              <a:defRPr/>
            </a:pP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Thematic Goals</a:t>
            </a:r>
          </a:p>
          <a:p>
            <a:pPr marL="514350" marR="0" lvl="0" indent="-514350" defTabSz="914400" rtl="0" eaLnBrk="1" fontAlgn="auto" latinLnBrk="0" hangingPunct="1">
              <a:lnSpc>
                <a:spcPct val="90000"/>
              </a:lnSpc>
              <a:spcBef>
                <a:spcPts val="1000"/>
              </a:spcBef>
              <a:spcAft>
                <a:spcPts val="0"/>
              </a:spcAft>
              <a:buClrTx/>
              <a:buSzTx/>
              <a:buFont typeface="+mj-lt"/>
              <a:buAutoNum type="arabicPeriod"/>
              <a:tabLst/>
              <a:defRPr/>
            </a:pPr>
            <a:r>
              <a:rPr lang="en-US" dirty="0">
                <a:solidFill>
                  <a:prstClr val="black"/>
                </a:solidFill>
                <a:latin typeface="Calibri" panose="020F0502020204030204"/>
              </a:rPr>
              <a:t>Defining Objectives</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6720FF70-6765-48C2-8D46-436F2C185836}"/>
              </a:ext>
            </a:extLst>
          </p:cNvPr>
          <p:cNvSpPr txBox="1"/>
          <p:nvPr/>
        </p:nvSpPr>
        <p:spPr>
          <a:xfrm>
            <a:off x="310121" y="329589"/>
            <a:ext cx="8523758" cy="5847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1A264F"/>
                </a:solidFill>
                <a:effectLst/>
                <a:uLnTx/>
                <a:uFillTx/>
                <a:latin typeface="Calibri" panose="020F0502020204030204"/>
                <a:ea typeface="+mn-ea"/>
                <a:cs typeface="+mn-cs"/>
              </a:rPr>
              <a:t>Opportunity in 2021: Vision casting </a:t>
            </a:r>
          </a:p>
        </p:txBody>
      </p:sp>
      <p:sp>
        <p:nvSpPr>
          <p:cNvPr id="6" name="TextBox 5">
            <a:extLst>
              <a:ext uri="{FF2B5EF4-FFF2-40B4-BE49-F238E27FC236}">
                <a16:creationId xmlns:a16="http://schemas.microsoft.com/office/drawing/2014/main" id="{6A1B6856-8427-46DC-91E1-04CA175BCA76}"/>
              </a:ext>
            </a:extLst>
          </p:cNvPr>
          <p:cNvSpPr txBox="1"/>
          <p:nvPr/>
        </p:nvSpPr>
        <p:spPr>
          <a:xfrm>
            <a:off x="130628" y="5956996"/>
            <a:ext cx="8882743" cy="830997"/>
          </a:xfrm>
          <a:prstGeom prst="rect">
            <a:avLst/>
          </a:prstGeom>
          <a:noFill/>
          <a:ln>
            <a:solidFill>
              <a:schemeClr val="accent1">
                <a:lumMod val="50000"/>
              </a:schemeClr>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1A264F"/>
                </a:solidFill>
                <a:effectLst/>
                <a:uLnTx/>
                <a:uFillTx/>
                <a:latin typeface="Calibri Light" panose="020F0302020204030204"/>
                <a:ea typeface="+mn-ea"/>
                <a:cs typeface="+mn-cs"/>
              </a:rPr>
              <a:t>Peaks and Valleys in 2020</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1A264F"/>
                </a:solidFill>
                <a:effectLst/>
                <a:uLnTx/>
                <a:uFillTx/>
                <a:latin typeface="Calibri Light" panose="020F0302020204030204"/>
                <a:ea typeface="+mn-ea"/>
                <a:cs typeface="+mn-cs"/>
              </a:rPr>
              <a:t>Opportunities and Cautions for 2021</a:t>
            </a:r>
          </a:p>
        </p:txBody>
      </p:sp>
      <p:pic>
        <p:nvPicPr>
          <p:cNvPr id="4" name="Picture 3" descr="A person standing in front of a body of water&#10;&#10;Description automatically generated with low confidence">
            <a:extLst>
              <a:ext uri="{FF2B5EF4-FFF2-40B4-BE49-F238E27FC236}">
                <a16:creationId xmlns:a16="http://schemas.microsoft.com/office/drawing/2014/main" id="{C72809C8-6F76-45C0-8BAC-9E32D1A965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3869" y="73339"/>
            <a:ext cx="2699502" cy="1796856"/>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 name="Picture 4">
            <a:extLst>
              <a:ext uri="{FF2B5EF4-FFF2-40B4-BE49-F238E27FC236}">
                <a16:creationId xmlns:a16="http://schemas.microsoft.com/office/drawing/2014/main" id="{387AB70D-37D3-4A19-9D90-562EE380C7B8}"/>
              </a:ext>
            </a:extLst>
          </p:cNvPr>
          <p:cNvPicPr>
            <a:picLocks noChangeAspect="1"/>
          </p:cNvPicPr>
          <p:nvPr/>
        </p:nvPicPr>
        <p:blipFill>
          <a:blip r:embed="rId4"/>
          <a:stretch>
            <a:fillRect/>
          </a:stretch>
        </p:blipFill>
        <p:spPr>
          <a:xfrm>
            <a:off x="3700461" y="914364"/>
            <a:ext cx="1743075" cy="2619375"/>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A4F49758-C24F-4CC4-B152-700EE461235A}"/>
              </a:ext>
            </a:extLst>
          </p:cNvPr>
          <p:cNvPicPr>
            <a:picLocks noChangeAspect="1"/>
          </p:cNvPicPr>
          <p:nvPr/>
        </p:nvPicPr>
        <p:blipFill>
          <a:blip r:embed="rId5"/>
          <a:stretch>
            <a:fillRect/>
          </a:stretch>
        </p:blipFill>
        <p:spPr>
          <a:xfrm>
            <a:off x="4347817" y="2677556"/>
            <a:ext cx="1743075" cy="2619375"/>
          </a:xfrm>
          <a:prstGeom prst="rect">
            <a:avLst/>
          </a:prstGeom>
          <a:ln>
            <a:noFill/>
          </a:ln>
          <a:effectLst>
            <a:outerShdw blurRad="292100" dist="139700" dir="2700000" algn="tl" rotWithShape="0">
              <a:srgbClr val="333333">
                <a:alpha val="65000"/>
              </a:srgbClr>
            </a:outerShdw>
          </a:effectLst>
        </p:spPr>
      </p:pic>
      <p:pic>
        <p:nvPicPr>
          <p:cNvPr id="8" name="Picture 7">
            <a:extLst>
              <a:ext uri="{FF2B5EF4-FFF2-40B4-BE49-F238E27FC236}">
                <a16:creationId xmlns:a16="http://schemas.microsoft.com/office/drawing/2014/main" id="{7465DFAC-AB32-4970-9177-706D2DF18C94}"/>
              </a:ext>
            </a:extLst>
          </p:cNvPr>
          <p:cNvPicPr>
            <a:picLocks noChangeAspect="1"/>
          </p:cNvPicPr>
          <p:nvPr/>
        </p:nvPicPr>
        <p:blipFill>
          <a:blip r:embed="rId6"/>
          <a:stretch>
            <a:fillRect/>
          </a:stretch>
        </p:blipFill>
        <p:spPr>
          <a:xfrm>
            <a:off x="6270385" y="1886341"/>
            <a:ext cx="1730864" cy="261937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38681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7D8E67F2-F753-4E06-8229-4970A67258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862321" cy="6854272"/>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33">
            <a:extLst>
              <a:ext uri="{FF2B5EF4-FFF2-40B4-BE49-F238E27FC236}">
                <a16:creationId xmlns:a16="http://schemas.microsoft.com/office/drawing/2014/main" id="{2EE1BDFD-564B-44A4-841A-50D6A8E75CB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TextBox 14">
            <a:extLst>
              <a:ext uri="{FF2B5EF4-FFF2-40B4-BE49-F238E27FC236}">
                <a16:creationId xmlns:a16="http://schemas.microsoft.com/office/drawing/2014/main" id="{6720FF70-6765-48C2-8D46-436F2C185836}"/>
              </a:ext>
            </a:extLst>
          </p:cNvPr>
          <p:cNvSpPr txBox="1"/>
          <p:nvPr/>
        </p:nvSpPr>
        <p:spPr>
          <a:xfrm>
            <a:off x="4355869" y="232756"/>
            <a:ext cx="4657501" cy="2026195"/>
          </a:xfrm>
          <a:prstGeom prst="rect">
            <a:avLst/>
          </a:prstGeom>
        </p:spPr>
        <p:txBody>
          <a:bodyPr vert="horz" lIns="91440" tIns="45720" rIns="91440" bIns="45720" rtlCol="0" anchor="ctr">
            <a:normAutofit/>
          </a:bodyPr>
          <a:lstStyle/>
          <a:p>
            <a:pPr marL="0" marR="0" lvl="0" indent="0" defTabSz="914400" fontAlgn="auto">
              <a:lnSpc>
                <a:spcPct val="90000"/>
              </a:lnSpc>
              <a:spcBef>
                <a:spcPct val="0"/>
              </a:spcBef>
              <a:spcAft>
                <a:spcPts val="600"/>
              </a:spcAft>
              <a:buClrTx/>
              <a:buSzTx/>
              <a:tabLst/>
              <a:defRPr/>
            </a:pPr>
            <a:r>
              <a:rPr kumimoji="0" lang="en-US" sz="3600" b="1" i="0" u="none" strike="noStrike" cap="none" spc="0" normalizeH="0" baseline="0" noProof="0" dirty="0">
                <a:ln>
                  <a:noFill/>
                </a:ln>
                <a:solidFill>
                  <a:srgbClr val="FFC000"/>
                </a:solidFill>
                <a:effectLst/>
                <a:uLnTx/>
                <a:uFillTx/>
                <a:latin typeface="+mj-lt"/>
                <a:ea typeface="+mj-ea"/>
                <a:cs typeface="+mj-cs"/>
              </a:rPr>
              <a:t>Cautions</a:t>
            </a:r>
            <a:r>
              <a:rPr kumimoji="0" lang="en-US" sz="3600" b="0" i="0" u="none" strike="noStrike" cap="none" spc="0" normalizeH="0" baseline="0" noProof="0" dirty="0">
                <a:ln>
                  <a:noFill/>
                </a:ln>
                <a:solidFill>
                  <a:srgbClr val="000000"/>
                </a:solidFill>
                <a:effectLst/>
                <a:uLnTx/>
                <a:uFillTx/>
                <a:latin typeface="+mj-lt"/>
                <a:ea typeface="+mj-ea"/>
                <a:cs typeface="+mj-cs"/>
              </a:rPr>
              <a:t>: </a:t>
            </a:r>
          </a:p>
          <a:p>
            <a:pPr marL="0" marR="0" lvl="0" indent="0" defTabSz="914400" fontAlgn="auto">
              <a:lnSpc>
                <a:spcPct val="90000"/>
              </a:lnSpc>
              <a:spcBef>
                <a:spcPct val="0"/>
              </a:spcBef>
              <a:spcAft>
                <a:spcPts val="600"/>
              </a:spcAft>
              <a:buClrTx/>
              <a:buSzTx/>
              <a:tabLst/>
              <a:defRPr/>
            </a:pPr>
            <a:r>
              <a:rPr kumimoji="0" lang="en-US" sz="3600" b="0" i="0" u="none" strike="noStrike" cap="none" spc="0" normalizeH="0" baseline="0" noProof="0" dirty="0">
                <a:ln>
                  <a:noFill/>
                </a:ln>
                <a:solidFill>
                  <a:srgbClr val="000000"/>
                </a:solidFill>
                <a:effectLst/>
                <a:uLnTx/>
                <a:uFillTx/>
                <a:latin typeface="+mj-lt"/>
                <a:ea typeface="+mj-ea"/>
                <a:cs typeface="+mj-cs"/>
              </a:rPr>
              <a:t>What We See for 2021</a:t>
            </a:r>
          </a:p>
        </p:txBody>
      </p:sp>
      <p:sp>
        <p:nvSpPr>
          <p:cNvPr id="36" name="Freeform 60">
            <a:extLst>
              <a:ext uri="{FF2B5EF4-FFF2-40B4-BE49-F238E27FC236}">
                <a16:creationId xmlns:a16="http://schemas.microsoft.com/office/drawing/2014/main" id="{007B8288-68CC-4847-8419-CF535B6B7E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22911" y="0"/>
            <a:ext cx="2910741" cy="2206512"/>
          </a:xfrm>
          <a:custGeom>
            <a:avLst/>
            <a:gdLst>
              <a:gd name="connsiteX0" fmla="*/ 20753 w 3960193"/>
              <a:gd name="connsiteY0" fmla="*/ 0 h 2251543"/>
              <a:gd name="connsiteX1" fmla="*/ 3939440 w 3960193"/>
              <a:gd name="connsiteY1" fmla="*/ 0 h 2251543"/>
              <a:gd name="connsiteX2" fmla="*/ 3949969 w 3960193"/>
              <a:gd name="connsiteY2" fmla="*/ 68994 h 2251543"/>
              <a:gd name="connsiteX3" fmla="*/ 3960193 w 3960193"/>
              <a:gd name="connsiteY3" fmla="*/ 271447 h 2251543"/>
              <a:gd name="connsiteX4" fmla="*/ 1980096 w 3960193"/>
              <a:gd name="connsiteY4" fmla="*/ 2251543 h 2251543"/>
              <a:gd name="connsiteX5" fmla="*/ 0 w 3960193"/>
              <a:gd name="connsiteY5" fmla="*/ 271447 h 2251543"/>
              <a:gd name="connsiteX6" fmla="*/ 10224 w 3960193"/>
              <a:gd name="connsiteY6" fmla="*/ 68994 h 2251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0193" h="2251543">
                <a:moveTo>
                  <a:pt x="20753" y="0"/>
                </a:moveTo>
                <a:lnTo>
                  <a:pt x="3939440" y="0"/>
                </a:lnTo>
                <a:lnTo>
                  <a:pt x="3949969" y="68994"/>
                </a:lnTo>
                <a:cubicBezTo>
                  <a:pt x="3956730" y="135559"/>
                  <a:pt x="3960193" y="203099"/>
                  <a:pt x="3960193" y="271447"/>
                </a:cubicBezTo>
                <a:cubicBezTo>
                  <a:pt x="3960193" y="1365024"/>
                  <a:pt x="3073674" y="2251543"/>
                  <a:pt x="1980096" y="2251543"/>
                </a:cubicBezTo>
                <a:cubicBezTo>
                  <a:pt x="886519" y="2251543"/>
                  <a:pt x="0" y="1365024"/>
                  <a:pt x="0" y="271447"/>
                </a:cubicBezTo>
                <a:cubicBezTo>
                  <a:pt x="0" y="203099"/>
                  <a:pt x="3463" y="135559"/>
                  <a:pt x="10224" y="68994"/>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 name="Picture 5" descr="A close up of a logo&#10;&#10;Description automatically generated">
            <a:extLst>
              <a:ext uri="{FF2B5EF4-FFF2-40B4-BE49-F238E27FC236}">
                <a16:creationId xmlns:a16="http://schemas.microsoft.com/office/drawing/2014/main" id="{A0459A81-DC62-4D44-82E6-D6404BD7AE2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8508" y="680060"/>
            <a:ext cx="3332131" cy="749729"/>
          </a:xfrm>
          <a:prstGeom prst="rect">
            <a:avLst/>
          </a:prstGeom>
          <a:solidFill>
            <a:schemeClr val="bg1"/>
          </a:solidFill>
        </p:spPr>
      </p:pic>
      <p:sp>
        <p:nvSpPr>
          <p:cNvPr id="38" name="Freeform 68">
            <a:extLst>
              <a:ext uri="{FF2B5EF4-FFF2-40B4-BE49-F238E27FC236}">
                <a16:creationId xmlns:a16="http://schemas.microsoft.com/office/drawing/2014/main" id="{32BA8EA8-C1B6-4309-B674-F9F399B962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912701"/>
            <a:ext cx="3706941" cy="3945299"/>
          </a:xfrm>
          <a:custGeom>
            <a:avLst/>
            <a:gdLst>
              <a:gd name="connsiteX0" fmla="*/ 2223943 w 4942589"/>
              <a:gd name="connsiteY0" fmla="*/ 0 h 3945299"/>
              <a:gd name="connsiteX1" fmla="*/ 4942589 w 4942589"/>
              <a:gd name="connsiteY1" fmla="*/ 2718646 h 3945299"/>
              <a:gd name="connsiteX2" fmla="*/ 4728945 w 4942589"/>
              <a:gd name="connsiteY2" fmla="*/ 3776866 h 3945299"/>
              <a:gd name="connsiteX3" fmla="*/ 4647806 w 4942589"/>
              <a:gd name="connsiteY3" fmla="*/ 3945299 h 3945299"/>
              <a:gd name="connsiteX4" fmla="*/ 0 w 4942589"/>
              <a:gd name="connsiteY4" fmla="*/ 3945299 h 3945299"/>
              <a:gd name="connsiteX5" fmla="*/ 0 w 4942589"/>
              <a:gd name="connsiteY5" fmla="*/ 1157971 h 3945299"/>
              <a:gd name="connsiteX6" fmla="*/ 126104 w 4942589"/>
              <a:gd name="connsiteY6" fmla="*/ 989335 h 3945299"/>
              <a:gd name="connsiteX7" fmla="*/ 2223943 w 4942589"/>
              <a:gd name="connsiteY7" fmla="*/ 0 h 3945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42589" h="3945299">
                <a:moveTo>
                  <a:pt x="2223943" y="0"/>
                </a:moveTo>
                <a:cubicBezTo>
                  <a:pt x="3725410" y="0"/>
                  <a:pt x="4942589" y="1217179"/>
                  <a:pt x="4942589" y="2718646"/>
                </a:cubicBezTo>
                <a:cubicBezTo>
                  <a:pt x="4942589" y="3094013"/>
                  <a:pt x="4866516" y="3451612"/>
                  <a:pt x="4728945" y="3776866"/>
                </a:cubicBezTo>
                <a:lnTo>
                  <a:pt x="4647806" y="3945299"/>
                </a:lnTo>
                <a:lnTo>
                  <a:pt x="0" y="3945299"/>
                </a:lnTo>
                <a:lnTo>
                  <a:pt x="0" y="1157971"/>
                </a:lnTo>
                <a:lnTo>
                  <a:pt x="126104" y="989335"/>
                </a:lnTo>
                <a:cubicBezTo>
                  <a:pt x="624744" y="385123"/>
                  <a:pt x="1379368" y="0"/>
                  <a:pt x="2223943"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 name="Picture 1">
            <a:extLst>
              <a:ext uri="{FF2B5EF4-FFF2-40B4-BE49-F238E27FC236}">
                <a16:creationId xmlns:a16="http://schemas.microsoft.com/office/drawing/2014/main" id="{42313635-774E-467D-85AF-9E2760EBE493}"/>
              </a:ext>
            </a:extLst>
          </p:cNvPr>
          <p:cNvPicPr>
            <a:picLocks noChangeAspect="1"/>
          </p:cNvPicPr>
          <p:nvPr/>
        </p:nvPicPr>
        <p:blipFill>
          <a:blip r:embed="rId5"/>
          <a:stretch>
            <a:fillRect/>
          </a:stretch>
        </p:blipFill>
        <p:spPr>
          <a:xfrm>
            <a:off x="241299" y="3955928"/>
            <a:ext cx="2819328" cy="2509201"/>
          </a:xfrm>
          <a:prstGeom prst="rect">
            <a:avLst/>
          </a:prstGeom>
        </p:spPr>
      </p:pic>
      <p:sp>
        <p:nvSpPr>
          <p:cNvPr id="14" name="Rectangle 3">
            <a:extLst>
              <a:ext uri="{FF2B5EF4-FFF2-40B4-BE49-F238E27FC236}">
                <a16:creationId xmlns:a16="http://schemas.microsoft.com/office/drawing/2014/main" id="{9A110243-67CF-44DD-A763-5274778CE6D2}"/>
              </a:ext>
            </a:extLst>
          </p:cNvPr>
          <p:cNvSpPr txBox="1">
            <a:spLocks noChangeArrowheads="1"/>
          </p:cNvSpPr>
          <p:nvPr/>
        </p:nvSpPr>
        <p:spPr>
          <a:xfrm>
            <a:off x="3948241" y="2006046"/>
            <a:ext cx="4954460" cy="3639289"/>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fontAlgn="auto">
              <a:spcBef>
                <a:spcPts val="1000"/>
              </a:spcBef>
              <a:spcAft>
                <a:spcPts val="0"/>
              </a:spcAft>
              <a:buClrTx/>
              <a:buSzTx/>
              <a:tabLst/>
              <a:defRPr/>
            </a:pPr>
            <a:r>
              <a:rPr lang="en-US" dirty="0">
                <a:solidFill>
                  <a:srgbClr val="000000"/>
                </a:solidFill>
              </a:rPr>
              <a:t>Bostock v. Clayton County, Georgia</a:t>
            </a:r>
          </a:p>
          <a:p>
            <a:pPr marL="0" marR="0" lvl="0" fontAlgn="auto">
              <a:spcBef>
                <a:spcPts val="1000"/>
              </a:spcBef>
              <a:spcAft>
                <a:spcPts val="0"/>
              </a:spcAft>
              <a:buClrTx/>
              <a:buSzTx/>
              <a:tabLst/>
              <a:defRPr/>
            </a:pPr>
            <a:r>
              <a:rPr kumimoji="0" lang="en-US" b="0" i="0" u="none" strike="noStrike" cap="none" spc="0" normalizeH="0" baseline="0" noProof="0" dirty="0">
                <a:ln>
                  <a:noFill/>
                </a:ln>
                <a:solidFill>
                  <a:srgbClr val="000000"/>
                </a:solidFill>
                <a:effectLst/>
                <a:uLnTx/>
                <a:uFillTx/>
              </a:rPr>
              <a:t>Avoid becoming a target</a:t>
            </a:r>
          </a:p>
          <a:p>
            <a:pPr marL="171450" marR="0" lvl="0" fontAlgn="auto">
              <a:spcBef>
                <a:spcPts val="1000"/>
              </a:spcBef>
              <a:spcAft>
                <a:spcPts val="0"/>
              </a:spcAft>
              <a:buClrTx/>
              <a:buSzTx/>
              <a:tabLst/>
              <a:defRPr/>
            </a:pPr>
            <a:endParaRPr kumimoji="0" lang="en-US" b="0" i="0" u="none" strike="noStrike" cap="none" spc="0" normalizeH="0" baseline="0" noProof="0" dirty="0">
              <a:ln>
                <a:noFill/>
              </a:ln>
              <a:solidFill>
                <a:srgbClr val="000000"/>
              </a:solidFill>
              <a:effectLst/>
              <a:uLnTx/>
              <a:uFillTx/>
            </a:endParaRPr>
          </a:p>
          <a:p>
            <a:pPr marL="0" marR="0" lvl="0" fontAlgn="auto">
              <a:spcBef>
                <a:spcPts val="1000"/>
              </a:spcBef>
              <a:spcAft>
                <a:spcPts val="0"/>
              </a:spcAft>
              <a:buClrTx/>
              <a:buSzTx/>
              <a:tabLst/>
              <a:defRPr/>
            </a:pPr>
            <a:endParaRPr kumimoji="0" lang="en-US" b="0" i="0" u="none" strike="noStrike" cap="none" spc="0" normalizeH="0" baseline="0" noProof="0" dirty="0">
              <a:ln>
                <a:noFill/>
              </a:ln>
              <a:solidFill>
                <a:srgbClr val="000000"/>
              </a:solidFill>
              <a:effectLst/>
              <a:uLnTx/>
              <a:uFillTx/>
            </a:endParaRPr>
          </a:p>
        </p:txBody>
      </p:sp>
      <p:sp>
        <p:nvSpPr>
          <p:cNvPr id="16" name="TextBox 15">
            <a:extLst>
              <a:ext uri="{FF2B5EF4-FFF2-40B4-BE49-F238E27FC236}">
                <a16:creationId xmlns:a16="http://schemas.microsoft.com/office/drawing/2014/main" id="{360BAA2D-72DE-482A-AC7A-70DDFD1788BC}"/>
              </a:ext>
            </a:extLst>
          </p:cNvPr>
          <p:cNvSpPr txBox="1"/>
          <p:nvPr/>
        </p:nvSpPr>
        <p:spPr>
          <a:xfrm>
            <a:off x="130628" y="5956996"/>
            <a:ext cx="8882743" cy="907941"/>
          </a:xfrm>
          <a:prstGeom prst="rect">
            <a:avLst/>
          </a:prstGeom>
          <a:noFill/>
          <a:ln>
            <a:solidFill>
              <a:schemeClr val="accent1">
                <a:lumMod val="50000"/>
              </a:schemeClr>
            </a:solidFill>
          </a:ln>
        </p:spPr>
        <p:txBody>
          <a:bodyPr wrap="square" rtlCol="0">
            <a:spAutoFit/>
          </a:bodyPr>
          <a:lstStyle/>
          <a:p>
            <a:pPr marL="0" marR="0" lvl="0" indent="0" algn="ctr" defTabSz="457200" rtl="0" eaLnBrk="1" fontAlgn="auto" latinLnBrk="0" hangingPunct="1">
              <a:spcBef>
                <a:spcPts val="0"/>
              </a:spcBef>
              <a:spcAft>
                <a:spcPts val="600"/>
              </a:spcAft>
              <a:buClrTx/>
              <a:buSzTx/>
              <a:buFontTx/>
              <a:buNone/>
              <a:tabLst/>
              <a:defRPr/>
            </a:pPr>
            <a:r>
              <a:rPr kumimoji="0" lang="en-US" sz="2400" b="0" i="0" u="none" strike="noStrike" kern="1200" cap="none" spc="0" normalizeH="0" baseline="0" noProof="0" dirty="0">
                <a:ln>
                  <a:noFill/>
                </a:ln>
                <a:solidFill>
                  <a:srgbClr val="1A264F"/>
                </a:solidFill>
                <a:effectLst/>
                <a:uLnTx/>
                <a:uFillTx/>
                <a:latin typeface="Calibri Light" panose="020F0302020204030204"/>
                <a:ea typeface="+mn-ea"/>
                <a:cs typeface="+mn-cs"/>
              </a:rPr>
              <a:t>Peaks and Valleys in 2020</a:t>
            </a:r>
            <a:endParaRPr kumimoji="0" lang="en-US" sz="2400" b="0" i="0" u="none" strike="noStrike" kern="1200" cap="none" spc="0" normalizeH="0" baseline="0" noProof="0">
              <a:ln>
                <a:noFill/>
              </a:ln>
              <a:solidFill>
                <a:srgbClr val="1A264F"/>
              </a:solidFill>
              <a:effectLst/>
              <a:uLnTx/>
              <a:uFillTx/>
              <a:latin typeface="Calibri Light" panose="020F0302020204030204"/>
              <a:ea typeface="+mn-ea"/>
              <a:cs typeface="+mn-cs"/>
            </a:endParaRPr>
          </a:p>
          <a:p>
            <a:pPr marL="0" marR="0" lvl="0" indent="0" algn="ctr" defTabSz="457200" rtl="0" eaLnBrk="1" fontAlgn="auto" latinLnBrk="0" hangingPunct="1">
              <a:spcBef>
                <a:spcPts val="0"/>
              </a:spcBef>
              <a:spcAft>
                <a:spcPts val="600"/>
              </a:spcAft>
              <a:buClrTx/>
              <a:buSzTx/>
              <a:buFontTx/>
              <a:buNone/>
              <a:tabLst/>
              <a:defRPr/>
            </a:pPr>
            <a:r>
              <a:rPr kumimoji="0" lang="en-US" sz="2400" b="0" i="0" u="none" strike="noStrike" kern="1200" cap="none" spc="0" normalizeH="0" baseline="0" noProof="0" dirty="0">
                <a:ln>
                  <a:noFill/>
                </a:ln>
                <a:solidFill>
                  <a:srgbClr val="1A264F"/>
                </a:solidFill>
                <a:effectLst/>
                <a:uLnTx/>
                <a:uFillTx/>
                <a:latin typeface="Calibri Light" panose="020F0302020204030204"/>
                <a:ea typeface="+mn-ea"/>
                <a:cs typeface="+mn-cs"/>
              </a:rPr>
              <a:t>Opportunities and Cautions for 2021</a:t>
            </a:r>
            <a:endParaRPr kumimoji="0" lang="en-US" sz="2400" b="0" i="0" u="none" strike="noStrike" kern="1200" cap="none" spc="0" normalizeH="0" baseline="0" noProof="0">
              <a:ln>
                <a:noFill/>
              </a:ln>
              <a:solidFill>
                <a:srgbClr val="1A264F"/>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577351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6720FF70-6765-48C2-8D46-436F2C185836}"/>
              </a:ext>
            </a:extLst>
          </p:cNvPr>
          <p:cNvSpPr txBox="1"/>
          <p:nvPr/>
        </p:nvSpPr>
        <p:spPr>
          <a:xfrm>
            <a:off x="310121" y="329589"/>
            <a:ext cx="8523758" cy="5847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1A264F"/>
                </a:solidFill>
                <a:effectLst/>
                <a:uLnTx/>
                <a:uFillTx/>
                <a:latin typeface="Calibri" panose="020F0502020204030204"/>
                <a:ea typeface="+mn-ea"/>
                <a:cs typeface="+mn-cs"/>
              </a:rPr>
              <a:t>Caution in 2021: Bostock v. Clayton County, GA</a:t>
            </a:r>
          </a:p>
        </p:txBody>
      </p:sp>
      <p:sp>
        <p:nvSpPr>
          <p:cNvPr id="6" name="TextBox 5">
            <a:extLst>
              <a:ext uri="{FF2B5EF4-FFF2-40B4-BE49-F238E27FC236}">
                <a16:creationId xmlns:a16="http://schemas.microsoft.com/office/drawing/2014/main" id="{6A1B6856-8427-46DC-91E1-04CA175BCA76}"/>
              </a:ext>
            </a:extLst>
          </p:cNvPr>
          <p:cNvSpPr txBox="1"/>
          <p:nvPr/>
        </p:nvSpPr>
        <p:spPr>
          <a:xfrm>
            <a:off x="130628" y="5956996"/>
            <a:ext cx="8882743" cy="830997"/>
          </a:xfrm>
          <a:prstGeom prst="rect">
            <a:avLst/>
          </a:prstGeom>
          <a:noFill/>
          <a:ln>
            <a:solidFill>
              <a:schemeClr val="accent1">
                <a:lumMod val="50000"/>
              </a:schemeClr>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1A264F"/>
                </a:solidFill>
                <a:effectLst/>
                <a:uLnTx/>
                <a:uFillTx/>
                <a:latin typeface="Calibri Light" panose="020F0302020204030204"/>
                <a:ea typeface="+mn-ea"/>
                <a:cs typeface="+mn-cs"/>
              </a:rPr>
              <a:t>Peaks and Valleys in 2020</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1A264F"/>
                </a:solidFill>
                <a:effectLst/>
                <a:uLnTx/>
                <a:uFillTx/>
                <a:latin typeface="Calibri Light" panose="020F0302020204030204"/>
                <a:ea typeface="+mn-ea"/>
                <a:cs typeface="+mn-cs"/>
              </a:rPr>
              <a:t>Opportunities and Cautions for 2021</a:t>
            </a:r>
          </a:p>
        </p:txBody>
      </p:sp>
      <p:pic>
        <p:nvPicPr>
          <p:cNvPr id="3" name="Picture 2">
            <a:extLst>
              <a:ext uri="{FF2B5EF4-FFF2-40B4-BE49-F238E27FC236}">
                <a16:creationId xmlns:a16="http://schemas.microsoft.com/office/drawing/2014/main" id="{C4BD9006-BA51-468D-8FB4-A1293875E3CA}"/>
              </a:ext>
            </a:extLst>
          </p:cNvPr>
          <p:cNvPicPr>
            <a:picLocks noChangeAspect="1"/>
          </p:cNvPicPr>
          <p:nvPr/>
        </p:nvPicPr>
        <p:blipFill>
          <a:blip r:embed="rId3"/>
          <a:stretch>
            <a:fillRect/>
          </a:stretch>
        </p:blipFill>
        <p:spPr>
          <a:xfrm>
            <a:off x="493295" y="914364"/>
            <a:ext cx="8340584" cy="4906892"/>
          </a:xfrm>
          <a:prstGeom prst="rect">
            <a:avLst/>
          </a:prstGeom>
          <a:ln>
            <a:noFill/>
          </a:ln>
          <a:effectLst>
            <a:outerShdw blurRad="292100" dist="139700" dir="2700000" algn="tl" rotWithShape="0">
              <a:srgbClr val="333333">
                <a:alpha val="65000"/>
              </a:srgbClr>
            </a:outerShdw>
          </a:effectLst>
        </p:spPr>
      </p:pic>
      <p:pic>
        <p:nvPicPr>
          <p:cNvPr id="5" name="Picture 4">
            <a:extLst>
              <a:ext uri="{FF2B5EF4-FFF2-40B4-BE49-F238E27FC236}">
                <a16:creationId xmlns:a16="http://schemas.microsoft.com/office/drawing/2014/main" id="{1A8AD406-927B-43F3-BC79-9872B3684319}"/>
              </a:ext>
            </a:extLst>
          </p:cNvPr>
          <p:cNvPicPr>
            <a:picLocks noChangeAspect="1"/>
          </p:cNvPicPr>
          <p:nvPr/>
        </p:nvPicPr>
        <p:blipFill>
          <a:blip r:embed="rId4"/>
          <a:stretch>
            <a:fillRect/>
          </a:stretch>
        </p:blipFill>
        <p:spPr>
          <a:xfrm rot="21362963">
            <a:off x="480796" y="2401847"/>
            <a:ext cx="8365583" cy="2054304"/>
          </a:xfrm>
          <a:prstGeom prst="rect">
            <a:avLst/>
          </a:prstGeom>
          <a:ln w="76200" cap="sq">
            <a:solidFill>
              <a:schemeClr val="accent1"/>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06059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2261</TotalTime>
  <Words>1841</Words>
  <Application>Microsoft Office PowerPoint</Application>
  <PresentationFormat>On-screen Show (4:3)</PresentationFormat>
  <Paragraphs>188</Paragraphs>
  <Slides>10</Slides>
  <Notes>10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10</vt:i4>
      </vt:variant>
    </vt:vector>
  </HeadingPairs>
  <TitlesOfParts>
    <vt:vector size="20" baseType="lpstr">
      <vt:lpstr>Arial</vt:lpstr>
      <vt:lpstr>Calibri</vt:lpstr>
      <vt:lpstr>Calibri Light</vt:lpstr>
      <vt:lpstr>Libre Franklin</vt:lpstr>
      <vt:lpstr>Lora</vt:lpstr>
      <vt:lpstr>Merriweather Sans</vt:lpstr>
      <vt:lpstr>Symbol</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Corey Pfaffe</dc:creator>
  <cp:lastModifiedBy>Corey Pfaffe</cp:lastModifiedBy>
  <cp:revision>30</cp:revision>
  <cp:lastPrinted>2021-02-08T20:57:35Z</cp:lastPrinted>
  <dcterms:created xsi:type="dcterms:W3CDTF">2021-01-26T22:04:27Z</dcterms:created>
  <dcterms:modified xsi:type="dcterms:W3CDTF">2021-02-08T20:59:27Z</dcterms:modified>
</cp:coreProperties>
</file>