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8" r:id="rId2"/>
    <p:sldId id="282" r:id="rId3"/>
    <p:sldId id="260" r:id="rId4"/>
    <p:sldId id="301" r:id="rId5"/>
    <p:sldId id="308" r:id="rId6"/>
    <p:sldId id="307" r:id="rId7"/>
    <p:sldId id="306" r:id="rId8"/>
    <p:sldId id="305" r:id="rId9"/>
    <p:sldId id="310" r:id="rId10"/>
    <p:sldId id="311" r:id="rId11"/>
    <p:sldId id="312" r:id="rId12"/>
    <p:sldId id="298" r:id="rId13"/>
  </p:sldIdLst>
  <p:sldSz cx="9144000" cy="6858000" type="screen4x3"/>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5B4B4-CE88-426C-8DFE-5B4EBE5FB098}">
          <p14:sldIdLst>
            <p14:sldId id="278"/>
            <p14:sldId id="282"/>
            <p14:sldId id="260"/>
            <p14:sldId id="301"/>
            <p14:sldId id="308"/>
            <p14:sldId id="307"/>
            <p14:sldId id="306"/>
            <p14:sldId id="305"/>
            <p14:sldId id="310"/>
            <p14:sldId id="311"/>
            <p14:sldId id="312"/>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sa Tanis" initials="MT" lastIdx="1" clrIdx="0">
    <p:extLst>
      <p:ext uri="{19B8F6BF-5375-455C-9EA6-DF929625EA0E}">
        <p15:presenceInfo xmlns:p15="http://schemas.microsoft.com/office/powerpoint/2012/main" userId="S-1-5-21-980855262-2576210350-3432309875-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4D4"/>
    <a:srgbClr val="DBD8DF"/>
    <a:srgbClr val="CAC9CF"/>
    <a:srgbClr val="1A264F"/>
    <a:srgbClr val="D9D9D9"/>
    <a:srgbClr val="D3D1D4"/>
    <a:srgbClr val="76C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59459" autoAdjust="0"/>
  </p:normalViewPr>
  <p:slideViewPr>
    <p:cSldViewPr snapToGrid="0">
      <p:cViewPr varScale="1">
        <p:scale>
          <a:sx n="68" d="100"/>
          <a:sy n="68" d="100"/>
        </p:scale>
        <p:origin x="2880" y="5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007" cy="471188"/>
          </a:xfrm>
          <a:prstGeom prst="rect">
            <a:avLst/>
          </a:prstGeom>
        </p:spPr>
        <p:txBody>
          <a:bodyPr vert="horz" lIns="92427" tIns="46213" rIns="92427" bIns="46213" rtlCol="0"/>
          <a:lstStyle>
            <a:lvl1pPr algn="l">
              <a:defRPr sz="1200"/>
            </a:lvl1pPr>
          </a:lstStyle>
          <a:p>
            <a:endParaRPr lang="en-US"/>
          </a:p>
        </p:txBody>
      </p:sp>
      <p:sp>
        <p:nvSpPr>
          <p:cNvPr id="3" name="Date Placeholder 2"/>
          <p:cNvSpPr>
            <a:spLocks noGrp="1"/>
          </p:cNvSpPr>
          <p:nvPr>
            <p:ph type="dt" idx="1"/>
          </p:nvPr>
        </p:nvSpPr>
        <p:spPr>
          <a:xfrm>
            <a:off x="4020687" y="1"/>
            <a:ext cx="3077007" cy="471188"/>
          </a:xfrm>
          <a:prstGeom prst="rect">
            <a:avLst/>
          </a:prstGeom>
        </p:spPr>
        <p:txBody>
          <a:bodyPr vert="horz" lIns="92427" tIns="46213" rIns="92427" bIns="46213" rtlCol="0"/>
          <a:lstStyle>
            <a:lvl1pPr algn="r">
              <a:defRPr sz="1200"/>
            </a:lvl1pPr>
          </a:lstStyle>
          <a:p>
            <a:fld id="{E3356D26-D1B7-4ACC-B37C-131C1120866E}" type="datetimeFigureOut">
              <a:rPr lang="en-US" smtClean="0"/>
              <a:t>2/1/2021</a:t>
            </a:fld>
            <a:endParaRPr lang="en-US"/>
          </a:p>
        </p:txBody>
      </p:sp>
      <p:sp>
        <p:nvSpPr>
          <p:cNvPr id="4" name="Slide Image Placeholder 3"/>
          <p:cNvSpPr>
            <a:spLocks noGrp="1" noRot="1" noChangeAspect="1"/>
          </p:cNvSpPr>
          <p:nvPr>
            <p:ph type="sldImg" idx="2"/>
          </p:nvPr>
        </p:nvSpPr>
        <p:spPr>
          <a:xfrm>
            <a:off x="1436688" y="1171575"/>
            <a:ext cx="4225925" cy="3168650"/>
          </a:xfrm>
          <a:prstGeom prst="rect">
            <a:avLst/>
          </a:prstGeom>
          <a:noFill/>
          <a:ln w="12700">
            <a:solidFill>
              <a:prstClr val="black"/>
            </a:solidFill>
          </a:ln>
        </p:spPr>
        <p:txBody>
          <a:bodyPr vert="horz" lIns="92427" tIns="46213" rIns="92427" bIns="46213" rtlCol="0" anchor="ctr"/>
          <a:lstStyle/>
          <a:p>
            <a:endParaRPr lang="en-US"/>
          </a:p>
        </p:txBody>
      </p:sp>
      <p:sp>
        <p:nvSpPr>
          <p:cNvPr id="5" name="Notes Placeholder 4"/>
          <p:cNvSpPr>
            <a:spLocks noGrp="1"/>
          </p:cNvSpPr>
          <p:nvPr>
            <p:ph type="body" sz="quarter" idx="3"/>
          </p:nvPr>
        </p:nvSpPr>
        <p:spPr>
          <a:xfrm>
            <a:off x="710574" y="4516356"/>
            <a:ext cx="5678154" cy="3695782"/>
          </a:xfrm>
          <a:prstGeom prst="rect">
            <a:avLst/>
          </a:prstGeom>
        </p:spPr>
        <p:txBody>
          <a:bodyPr vert="horz" lIns="92427" tIns="46213" rIns="92427" bIns="462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112"/>
            <a:ext cx="3077007" cy="471188"/>
          </a:xfrm>
          <a:prstGeom prst="rect">
            <a:avLst/>
          </a:prstGeom>
        </p:spPr>
        <p:txBody>
          <a:bodyPr vert="horz" lIns="92427" tIns="46213" rIns="92427" bIns="46213" rtlCol="0" anchor="b"/>
          <a:lstStyle>
            <a:lvl1pPr algn="l">
              <a:defRPr sz="1200"/>
            </a:lvl1pPr>
          </a:lstStyle>
          <a:p>
            <a:endParaRPr lang="en-US"/>
          </a:p>
        </p:txBody>
      </p:sp>
      <p:sp>
        <p:nvSpPr>
          <p:cNvPr id="7" name="Slide Number Placeholder 6"/>
          <p:cNvSpPr>
            <a:spLocks noGrp="1"/>
          </p:cNvSpPr>
          <p:nvPr>
            <p:ph type="sldNum" sz="quarter" idx="5"/>
          </p:nvPr>
        </p:nvSpPr>
        <p:spPr>
          <a:xfrm>
            <a:off x="4020687" y="8914112"/>
            <a:ext cx="3077007" cy="471188"/>
          </a:xfrm>
          <a:prstGeom prst="rect">
            <a:avLst/>
          </a:prstGeom>
        </p:spPr>
        <p:txBody>
          <a:bodyPr vert="horz" lIns="92427" tIns="46213" rIns="92427" bIns="46213" rtlCol="0" anchor="b"/>
          <a:lstStyle>
            <a:lvl1pPr algn="r">
              <a:defRPr sz="1200"/>
            </a:lvl1pPr>
          </a:lstStyle>
          <a:p>
            <a:fld id="{9838AA63-F11D-4235-9245-9BF6FDB59DF4}" type="slidenum">
              <a:rPr lang="en-US" smtClean="0"/>
              <a:t>‹#›</a:t>
            </a:fld>
            <a:endParaRPr lang="en-US"/>
          </a:p>
        </p:txBody>
      </p:sp>
    </p:spTree>
    <p:extLst>
      <p:ext uri="{BB962C8B-B14F-4D97-AF65-F5344CB8AC3E}">
        <p14:creationId xmlns:p14="http://schemas.microsoft.com/office/powerpoint/2010/main" val="168814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Workshop #2, </a:t>
            </a:r>
            <a:r>
              <a:rPr lang="en-US" sz="1400" b="1" i="1" dirty="0"/>
              <a:t>Faithfulness in Stewardship: Ministerial Compensation—News You Can Use</a:t>
            </a:r>
            <a:endParaRPr lang="en-US" sz="1400" dirty="0"/>
          </a:p>
          <a:p>
            <a:r>
              <a:rPr lang="en-US" sz="1400" dirty="0"/>
              <a:t> </a:t>
            </a:r>
          </a:p>
          <a:p>
            <a:r>
              <a:rPr lang="en-US" sz="1400" dirty="0"/>
              <a:t>Most ministers are familiar with the basics of ministerial tax—dual status, housing allowances, double dipping, 403(b) plans and more. Corey’s firm, MinistryCPA, serves as tax professionals to scores of ministers and Christian leaders around the world. A quick review and update of hot topics on these themes is on the table.</a:t>
            </a:r>
          </a:p>
          <a:p>
            <a:r>
              <a:rPr lang="en-US" sz="1400" dirty="0"/>
              <a:t> </a:t>
            </a:r>
          </a:p>
          <a:p>
            <a:r>
              <a:rPr lang="en-US" sz="1400" dirty="0"/>
              <a:t>But Corey also shares a sample of unique strategies that apply to ministers in different stages of ministry: The young minister coping with his “opt out” decision … The bi-vocational church planter on a tight health insurance budget … The 40-something preacher weighing multiple retirement funding options … The social security-retiree still full-time in the pulpit … </a:t>
            </a:r>
          </a:p>
        </p:txBody>
      </p:sp>
      <p:sp>
        <p:nvSpPr>
          <p:cNvPr id="4" name="Slide Number Placeholder 3"/>
          <p:cNvSpPr>
            <a:spLocks noGrp="1"/>
          </p:cNvSpPr>
          <p:nvPr>
            <p:ph type="sldNum" sz="quarter" idx="5"/>
          </p:nvPr>
        </p:nvSpPr>
        <p:spPr/>
        <p:txBody>
          <a:bodyPr/>
          <a:lstStyle/>
          <a:p>
            <a:fld id="{9838AA63-F11D-4235-9245-9BF6FDB59DF4}" type="slidenum">
              <a:rPr lang="en-US" smtClean="0"/>
              <a:t>1</a:t>
            </a:fld>
            <a:endParaRPr lang="en-US"/>
          </a:p>
        </p:txBody>
      </p:sp>
    </p:spTree>
    <p:extLst>
      <p:ext uri="{BB962C8B-B14F-4D97-AF65-F5344CB8AC3E}">
        <p14:creationId xmlns:p14="http://schemas.microsoft.com/office/powerpoint/2010/main" val="4387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69863"/>
            <a:ext cx="4222750" cy="3167062"/>
          </a:xfrm>
        </p:spPr>
      </p:sp>
      <p:sp>
        <p:nvSpPr>
          <p:cNvPr id="3" name="Notes Placeholder 2"/>
          <p:cNvSpPr>
            <a:spLocks noGrp="1"/>
          </p:cNvSpPr>
          <p:nvPr>
            <p:ph type="body" idx="1"/>
          </p:nvPr>
        </p:nvSpPr>
        <p:spPr>
          <a:xfrm>
            <a:off x="571602" y="2451996"/>
            <a:ext cx="6424808" cy="6462116"/>
          </a:xfrm>
          <a:solidFill>
            <a:schemeClr val="bg1"/>
          </a:solidFill>
        </p:spPr>
        <p:txBody>
          <a:bodyPr/>
          <a:lstStyle/>
          <a:p>
            <a:r>
              <a:rPr lang="en-US" sz="1400" dirty="0"/>
              <a:t>We follow our minister clients on a lifelong journey through cycles of changes in their family’s finances.</a:t>
            </a:r>
          </a:p>
          <a:p>
            <a:r>
              <a:rPr lang="en-US" sz="1400" dirty="0"/>
              <a:t>In broad, general terms these are the landmarks we often pass and questions posted on their road signs:</a:t>
            </a:r>
          </a:p>
          <a:p>
            <a:pPr marL="173300" indent="-173300">
              <a:buFont typeface="Arial" panose="020B0604020202020204" pitchFamily="34" charset="0"/>
              <a:buChar char="•"/>
            </a:pPr>
            <a:r>
              <a:rPr lang="en-US" sz="1400" dirty="0"/>
              <a:t>Single—Am I an Assistant Pastor or an Assistant </a:t>
            </a:r>
            <a:r>
              <a:rPr lang="en-US" sz="1400" b="1" i="1" dirty="0"/>
              <a:t>to</a:t>
            </a:r>
            <a:r>
              <a:rPr lang="en-US" sz="1400" dirty="0"/>
              <a:t> the Pastor? Or, am I a Youth Pastor or a Youth Director? What is FICA? What is SECA?</a:t>
            </a:r>
          </a:p>
          <a:p>
            <a:pPr marL="173300" indent="-173300">
              <a:buFont typeface="Arial" panose="020B0604020202020204" pitchFamily="34" charset="0"/>
              <a:buChar char="•"/>
            </a:pPr>
            <a:r>
              <a:rPr lang="en-US" sz="1400" dirty="0"/>
              <a:t>Young married—Now that I’ve been licensed or ordained as a minister of the gospel, do I opt out or stay in—and what does that mean anyway? What life and disability insurances should I purchase? Should I contribute to a Roth or a 403(b) retirement plan?</a:t>
            </a:r>
          </a:p>
          <a:p>
            <a:pPr marL="173300" indent="-173300">
              <a:buFont typeface="Arial" panose="020B0604020202020204" pitchFamily="34" charset="0"/>
              <a:buChar char="•"/>
            </a:pPr>
            <a:r>
              <a:rPr lang="en-US" sz="1400" dirty="0"/>
              <a:t>Children in the home—Wow! Healthcare just got more complicated! And our income is less than before children! Ouch! But, can child tax credits help? Also, should we continue renting a home (same as being in a parsonage) or should we start making mortgage payments on a home we can eventually own?</a:t>
            </a:r>
          </a:p>
          <a:p>
            <a:pPr marL="173300" indent="-173300">
              <a:buFont typeface="Arial" panose="020B0604020202020204" pitchFamily="34" charset="0"/>
              <a:buChar char="•"/>
            </a:pPr>
            <a:r>
              <a:rPr lang="en-US" sz="1400" dirty="0"/>
              <a:t>Children leaving for college and career—Now we’re losing dependent child tax credits. But, wait, what education credits can we gain? And, whoa, we must find a way to catch up on funding for retirement. What is the best retirement funding option? And maybe, just maybe, our income is actually increasing.</a:t>
            </a:r>
          </a:p>
          <a:p>
            <a:pPr marL="173300" indent="-173300">
              <a:buFont typeface="Arial" panose="020B0604020202020204" pitchFamily="34" charset="0"/>
              <a:buChar char="•"/>
            </a:pPr>
            <a:r>
              <a:rPr lang="en-US" sz="1400" dirty="0"/>
              <a:t>Empty nesters—More ouch! Our taxes are higher with no dependents and no education credits. But we </a:t>
            </a:r>
            <a:r>
              <a:rPr lang="en-US" sz="1400" b="1" i="1" dirty="0"/>
              <a:t>are</a:t>
            </a:r>
            <a:r>
              <a:rPr lang="en-US" sz="1400" dirty="0"/>
              <a:t> catching up after our retirement funding detour on the college tuition road. I wonder, though, if we’re still employing the best funding option. Oh, and now we’re dealing with our own parents’ needs.</a:t>
            </a:r>
          </a:p>
          <a:p>
            <a:pPr marL="173300" indent="-173300">
              <a:buFont typeface="Arial" panose="020B0604020202020204" pitchFamily="34" charset="0"/>
              <a:buChar char="•"/>
            </a:pPr>
            <a:r>
              <a:rPr lang="en-US" sz="1400" dirty="0"/>
              <a:t>Retirement—I thought things we’re suppose to get simpler as we reached FRA—”Full Retirement Age” in the eyes of the Social Security Administration. Okay, we’re age 65 and have signed up for Medicare, but do we need a </a:t>
            </a:r>
            <a:r>
              <a:rPr lang="en-US" sz="1400" b="1" i="1" dirty="0"/>
              <a:t>supplement</a:t>
            </a:r>
            <a:r>
              <a:rPr lang="en-US" sz="1400" dirty="0"/>
              <a:t> or an </a:t>
            </a:r>
            <a:r>
              <a:rPr lang="en-US" sz="1400" b="1" i="1" dirty="0"/>
              <a:t>advantage</a:t>
            </a:r>
            <a:r>
              <a:rPr lang="en-US" sz="1400" dirty="0"/>
              <a:t> plan. I’m still pastoring. I’m still earning. I’m still paying tax. When should my wife and I begin to collect our social security retirement benefits? And this whole getting older thing means a lot of new decisions for the two of us—What about long-term care? Where do we live? And what do we live </a:t>
            </a:r>
            <a:r>
              <a:rPr lang="en-US" sz="1400" b="1" i="1" dirty="0"/>
              <a:t>in</a:t>
            </a:r>
            <a:r>
              <a:rPr lang="en-US" sz="1400" dirty="0"/>
              <a:t>?</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10</a:t>
            </a:fld>
            <a:endParaRPr lang="en-US"/>
          </a:p>
        </p:txBody>
      </p:sp>
    </p:spTree>
    <p:extLst>
      <p:ext uri="{BB962C8B-B14F-4D97-AF65-F5344CB8AC3E}">
        <p14:creationId xmlns:p14="http://schemas.microsoft.com/office/powerpoint/2010/main" val="383543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67"/>
            <a:r>
              <a:rPr lang="en-US" sz="1400" dirty="0"/>
              <a:t>Here’s a sample of unique strategies that apply to ministers in different stages of ministry: </a:t>
            </a:r>
          </a:p>
          <a:p>
            <a:pPr marL="231252" indent="-231252" defTabSz="924267">
              <a:buFont typeface="+mj-lt"/>
              <a:buAutoNum type="arabicPeriod"/>
            </a:pPr>
            <a:r>
              <a:rPr lang="en-US" sz="1400" dirty="0"/>
              <a:t>The young minister coping with his “opt out” decision … non-ministerial income of $1470 x 40 (2021 quarter credit amount) can help to gain the 40 quarters necessary for Medicare insurance and social security retirement benefits.</a:t>
            </a:r>
          </a:p>
          <a:p>
            <a:pPr marL="231252" indent="-231252" defTabSz="924267">
              <a:buFont typeface="+mj-lt"/>
              <a:buAutoNum type="arabicPeriod"/>
            </a:pPr>
            <a:r>
              <a:rPr lang="en-US" sz="1400" dirty="0"/>
              <a:t>The bi-vocational church planter on a tight health insurance budget … maximizing the housing allowance to reduce income can help in qualification for a better Advanced Premium Tax Credit on the Exchange</a:t>
            </a:r>
          </a:p>
          <a:p>
            <a:pPr marL="231252" indent="-231252" defTabSz="924267">
              <a:buFont typeface="+mj-lt"/>
              <a:buAutoNum type="arabicPeriod"/>
            </a:pPr>
            <a:r>
              <a:rPr lang="en-US" sz="1400" dirty="0"/>
              <a:t>The 40-something preacher weighing multiple retirement funding options … the 403(b) may be the best option if the minister is “in” social security. If he’s “out” then traditional IRA contributions for both he and his wife can enable significant contributions.</a:t>
            </a:r>
          </a:p>
          <a:p>
            <a:pPr marL="231252" indent="-231252" defTabSz="924267">
              <a:buFont typeface="+mj-lt"/>
              <a:buAutoNum type="arabicPeriod"/>
            </a:pPr>
            <a:r>
              <a:rPr lang="en-US" sz="1400" dirty="0"/>
              <a:t>The social security-retiree still full-time in the pulpit … he should be looking to request of the church a large housing allowance or he should become very aggressive in his 403(b) elective deferral funding</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11</a:t>
            </a:fld>
            <a:endParaRPr lang="en-US"/>
          </a:p>
        </p:txBody>
      </p:sp>
    </p:spTree>
    <p:extLst>
      <p:ext uri="{BB962C8B-B14F-4D97-AF65-F5344CB8AC3E}">
        <p14:creationId xmlns:p14="http://schemas.microsoft.com/office/powerpoint/2010/main" val="129133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007">
              <a:defRPr/>
            </a:pPr>
            <a:r>
              <a:rPr lang="en-US" sz="1400" dirty="0"/>
              <a:t>This PowerPoint presentation and extensive material in the Notes Page View is available on our website under “Resources.”</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12</a:t>
            </a:fld>
            <a:endParaRPr lang="en-US"/>
          </a:p>
        </p:txBody>
      </p:sp>
    </p:spTree>
    <p:extLst>
      <p:ext uri="{BB962C8B-B14F-4D97-AF65-F5344CB8AC3E}">
        <p14:creationId xmlns:p14="http://schemas.microsoft.com/office/powerpoint/2010/main" val="105280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007">
              <a:defRPr/>
            </a:pPr>
            <a:r>
              <a:rPr lang="en-US" sz="1400" dirty="0"/>
              <a:t>This PowerPoint presentation and extensive material in the Notes Page View is available on our website under “Resources.”</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2</a:t>
            </a:fld>
            <a:endParaRPr lang="en-US"/>
          </a:p>
        </p:txBody>
      </p:sp>
    </p:spTree>
    <p:extLst>
      <p:ext uri="{BB962C8B-B14F-4D97-AF65-F5344CB8AC3E}">
        <p14:creationId xmlns:p14="http://schemas.microsoft.com/office/powerpoint/2010/main" val="27850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244475"/>
            <a:ext cx="4222750" cy="3167063"/>
          </a:xfrm>
        </p:spPr>
      </p:sp>
      <p:sp>
        <p:nvSpPr>
          <p:cNvPr id="3" name="Notes Placeholder 2"/>
          <p:cNvSpPr>
            <a:spLocks noGrp="1"/>
          </p:cNvSpPr>
          <p:nvPr>
            <p:ph type="body" idx="1"/>
          </p:nvPr>
        </p:nvSpPr>
        <p:spPr>
          <a:xfrm>
            <a:off x="648769" y="3760960"/>
            <a:ext cx="5801764" cy="5047510"/>
          </a:xfrm>
          <a:solidFill>
            <a:schemeClr val="bg1"/>
          </a:solidFill>
        </p:spPr>
        <p:txBody>
          <a:bodyPr/>
          <a:lstStyle/>
          <a:p>
            <a:endParaRPr lang="en-US" dirty="0"/>
          </a:p>
        </p:txBody>
      </p:sp>
      <p:sp>
        <p:nvSpPr>
          <p:cNvPr id="4" name="Slide Number Placeholder 3"/>
          <p:cNvSpPr>
            <a:spLocks noGrp="1"/>
          </p:cNvSpPr>
          <p:nvPr>
            <p:ph type="sldNum" sz="quarter" idx="5"/>
          </p:nvPr>
        </p:nvSpPr>
        <p:spPr/>
        <p:txBody>
          <a:bodyPr/>
          <a:lstStyle/>
          <a:p>
            <a:fld id="{9838AA63-F11D-4235-9245-9BF6FDB59DF4}" type="slidenum">
              <a:rPr lang="en-US" smtClean="0"/>
              <a:t>3</a:t>
            </a:fld>
            <a:endParaRPr lang="en-US"/>
          </a:p>
        </p:txBody>
      </p:sp>
    </p:spTree>
    <p:extLst>
      <p:ext uri="{BB962C8B-B14F-4D97-AF65-F5344CB8AC3E}">
        <p14:creationId xmlns:p14="http://schemas.microsoft.com/office/powerpoint/2010/main" val="299117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244475"/>
            <a:ext cx="4222750" cy="3167063"/>
          </a:xfrm>
        </p:spPr>
      </p:sp>
      <p:sp>
        <p:nvSpPr>
          <p:cNvPr id="3" name="Notes Placeholder 2"/>
          <p:cNvSpPr>
            <a:spLocks noGrp="1"/>
          </p:cNvSpPr>
          <p:nvPr>
            <p:ph type="body" idx="1"/>
          </p:nvPr>
        </p:nvSpPr>
        <p:spPr>
          <a:xfrm>
            <a:off x="308666" y="3578609"/>
            <a:ext cx="6539129" cy="5185564"/>
          </a:xfrm>
        </p:spPr>
        <p:txBody>
          <a:bodyPr/>
          <a:lstStyle/>
          <a:p>
            <a:r>
              <a:rPr lang="en-US" sz="800" dirty="0"/>
              <a:t>Picture: Calvary Baptist Church, Watertown, Wisconsin</a:t>
            </a:r>
          </a:p>
          <a:p>
            <a:r>
              <a:rPr lang="en-US" dirty="0"/>
              <a:t>Here’s an outline of our first set of topics; we’ll first review, then hit on a hot topic or two.</a:t>
            </a:r>
          </a:p>
          <a:p>
            <a:pPr marL="173300" indent="-231067" defTabSz="924267">
              <a:lnSpc>
                <a:spcPct val="90000"/>
              </a:lnSpc>
              <a:buFont typeface="Arial" panose="020B0604020202020204" pitchFamily="34" charset="0"/>
              <a:buChar char="•"/>
              <a:defRPr/>
            </a:pPr>
            <a:r>
              <a:rPr lang="en-US" sz="1400" dirty="0">
                <a:solidFill>
                  <a:prstClr val="black"/>
                </a:solidFill>
              </a:rPr>
              <a:t>Non-cash, tax-advanced benefits (unlike non-minister employees, pastors often enjoy significant self-employment tax savings when these benefits are offered, including a 15.3% first year bonus ROI on retirement contributions)</a:t>
            </a:r>
          </a:p>
          <a:p>
            <a:pPr marL="635434" lvl="1">
              <a:defRPr/>
            </a:pPr>
            <a:r>
              <a:rPr lang="en-US" sz="1400" dirty="0">
                <a:solidFill>
                  <a:prstClr val="black"/>
                </a:solidFill>
              </a:rPr>
              <a:t>Accountable plans—</a:t>
            </a:r>
            <a:r>
              <a:rPr lang="en-US" sz="1400" u="sng" dirty="0">
                <a:solidFill>
                  <a:prstClr val="black"/>
                </a:solidFill>
              </a:rPr>
              <a:t>the Tax Cuts and Jobs Act of 2017 made this an even more important benefit</a:t>
            </a:r>
          </a:p>
          <a:p>
            <a:pPr marL="635434" lvl="1">
              <a:defRPr/>
            </a:pPr>
            <a:r>
              <a:rPr lang="en-US" sz="1400" dirty="0">
                <a:solidFill>
                  <a:prstClr val="black"/>
                </a:solidFill>
              </a:rPr>
              <a:t>Health care—</a:t>
            </a:r>
            <a:r>
              <a:rPr lang="en-US" sz="1400" u="sng" dirty="0">
                <a:solidFill>
                  <a:prstClr val="black"/>
                </a:solidFill>
              </a:rPr>
              <a:t>churches and their pastors must navigate an increasing vocabulary of medical terms</a:t>
            </a:r>
            <a:r>
              <a:rPr lang="en-US" sz="1400" dirty="0">
                <a:solidFill>
                  <a:prstClr val="black"/>
                </a:solidFill>
              </a:rPr>
              <a:t>: HDHP, HSA, HRA, ICHRA, QSEHRA, Excepted Benefits HRA, health care sharing plan, Marketplace, Exchange, Advance Premium Tax Credit, Premium Tax Credit, State Medicaid plans, health care stipends</a:t>
            </a:r>
          </a:p>
          <a:p>
            <a:pPr marL="635434" lvl="1">
              <a:defRPr/>
            </a:pPr>
            <a:r>
              <a:rPr lang="en-US" sz="1400" dirty="0">
                <a:solidFill>
                  <a:prstClr val="black"/>
                </a:solidFill>
              </a:rPr>
              <a:t>Retirement—</a:t>
            </a:r>
            <a:r>
              <a:rPr lang="en-US" sz="1400" u="sng" dirty="0">
                <a:solidFill>
                  <a:prstClr val="black"/>
                </a:solidFill>
              </a:rPr>
              <a:t>ministers young and old benefit when they understand the differences and advantages/disadvantages of various retirement savings alternatives</a:t>
            </a:r>
            <a:r>
              <a:rPr lang="en-US" sz="1400" dirty="0">
                <a:solidFill>
                  <a:prstClr val="black"/>
                </a:solidFill>
              </a:rPr>
              <a:t>: Traditional IRA, Roth IRA and 403(b) plans</a:t>
            </a:r>
          </a:p>
          <a:p>
            <a:pPr marL="635434" lvl="1">
              <a:defRPr/>
            </a:pPr>
            <a:r>
              <a:rPr lang="en-US" sz="1400" dirty="0">
                <a:solidFill>
                  <a:prstClr val="black"/>
                </a:solidFill>
              </a:rPr>
              <a:t>Other insurance: most common are life, disability, professional liability, and workers’ compensation insurance coverages</a:t>
            </a:r>
          </a:p>
          <a:p>
            <a:pPr marL="173300">
              <a:defRPr/>
            </a:pPr>
            <a:r>
              <a:rPr lang="en-US" sz="1400" dirty="0">
                <a:solidFill>
                  <a:prstClr val="black"/>
                </a:solidFill>
              </a:rPr>
              <a:t>Cash compensation</a:t>
            </a:r>
          </a:p>
          <a:p>
            <a:pPr marL="635434" lvl="1">
              <a:defRPr/>
            </a:pPr>
            <a:r>
              <a:rPr lang="en-US" sz="1400" dirty="0">
                <a:solidFill>
                  <a:prstClr val="black"/>
                </a:solidFill>
              </a:rPr>
              <a:t>Housing allowance</a:t>
            </a:r>
          </a:p>
          <a:p>
            <a:pPr marL="635434" lvl="1">
              <a:defRPr/>
            </a:pPr>
            <a:r>
              <a:rPr lang="en-US" sz="1400" dirty="0">
                <a:solidFill>
                  <a:prstClr val="black"/>
                </a:solidFill>
              </a:rPr>
              <a:t>Stipends</a:t>
            </a:r>
          </a:p>
          <a:p>
            <a:pPr marL="635434" lvl="1">
              <a:defRPr/>
            </a:pPr>
            <a:r>
              <a:rPr lang="en-US" sz="1400" dirty="0">
                <a:solidFill>
                  <a:prstClr val="black"/>
                </a:solidFill>
              </a:rPr>
              <a:t>Salary</a:t>
            </a:r>
          </a:p>
          <a:p>
            <a:endParaRPr lang="en-US" sz="1400" dirty="0"/>
          </a:p>
        </p:txBody>
      </p:sp>
      <p:sp>
        <p:nvSpPr>
          <p:cNvPr id="4" name="Slide Number Placeholder 3"/>
          <p:cNvSpPr>
            <a:spLocks noGrp="1"/>
          </p:cNvSpPr>
          <p:nvPr>
            <p:ph type="sldNum" sz="quarter" idx="5"/>
          </p:nvPr>
        </p:nvSpPr>
        <p:spPr/>
        <p:txBody>
          <a:bodyPr/>
          <a:lstStyle/>
          <a:p>
            <a:pPr defTabSz="462133">
              <a:defRPr/>
            </a:pPr>
            <a:fld id="{9838AA63-F11D-4235-9245-9BF6FDB59DF4}" type="slidenum">
              <a:rPr lang="en-US">
                <a:solidFill>
                  <a:prstClr val="black"/>
                </a:solidFill>
                <a:latin typeface="Calibri" panose="020F0502020204030204"/>
              </a:rPr>
              <a:pPr defTabSz="462133">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42546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114D8D-7107-4B29-998B-95E0FF34C878}" type="slidenum">
              <a:rPr lang="en-US"/>
              <a:pPr/>
              <a:t>5</a:t>
            </a:fld>
            <a:endParaRPr lang="en-US"/>
          </a:p>
        </p:txBody>
      </p:sp>
      <p:sp>
        <p:nvSpPr>
          <p:cNvPr id="29698" name="Rectangle 2"/>
          <p:cNvSpPr>
            <a:spLocks noGrp="1" noRot="1" noChangeAspect="1" noChangeArrowheads="1" noTextEdit="1"/>
          </p:cNvSpPr>
          <p:nvPr>
            <p:ph type="sldImg"/>
          </p:nvPr>
        </p:nvSpPr>
        <p:spPr bwMode="auto">
          <a:xfrm>
            <a:off x="1201738" y="0"/>
            <a:ext cx="4695825" cy="3521075"/>
          </a:xfrm>
          <a:prstGeom prst="rect">
            <a:avLst/>
          </a:prstGeo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308666" y="2255076"/>
            <a:ext cx="6602549" cy="6659037"/>
          </a:xfrm>
          <a:prstGeom prst="rect">
            <a:avLst/>
          </a:prstGeom>
          <a:solidFill>
            <a:srgbClr val="FFFFFF"/>
          </a:solidFill>
          <a:ln>
            <a:solidFill>
              <a:srgbClr val="000000"/>
            </a:solidFill>
            <a:miter lim="800000"/>
            <a:headEnd/>
            <a:tailEnd/>
          </a:ln>
        </p:spPr>
        <p:txBody>
          <a:bodyPr numCol="2"/>
          <a:lstStyle/>
          <a:p>
            <a:r>
              <a:rPr lang="en-US" dirty="0"/>
              <a:t>Any financial assistance that a minister’s employer can give is appreciated. For example, many churches establish car allowances. Car allowances must be established as “</a:t>
            </a:r>
            <a:r>
              <a:rPr lang="en-US" u="sng" dirty="0"/>
              <a:t>accountable plans</a:t>
            </a:r>
            <a:r>
              <a:rPr lang="en-US" dirty="0"/>
              <a:t>.” This means that </a:t>
            </a:r>
            <a:r>
              <a:rPr lang="en-US" u="sng" dirty="0"/>
              <a:t>any advances given by the employer to the minister must be properly substantiated on a timely basis or the law requires the minister to refund the unspent, undocumented portion of the allowance</a:t>
            </a:r>
            <a:r>
              <a:rPr lang="en-US" dirty="0"/>
              <a:t>. </a:t>
            </a:r>
          </a:p>
          <a:p>
            <a:r>
              <a:rPr lang="en-US" dirty="0"/>
              <a:t>It’s a better idea to offer a professional expense allowance (instead of a car allowance) that covers car expenses and any other professional expense. Documentation can then include non-auto costs such as air travel, lodging, conferences, gifts, books, supplies, and any other legitimate ministry-related expenditure. </a:t>
            </a:r>
          </a:p>
          <a:p>
            <a:r>
              <a:rPr lang="en-US" dirty="0"/>
              <a:t>The minister documents </a:t>
            </a:r>
            <a:r>
              <a:rPr lang="en-US" u="sng" dirty="0"/>
              <a:t>car expenses </a:t>
            </a:r>
            <a:r>
              <a:rPr lang="en-US" dirty="0"/>
              <a:t>when he provides a record of the </a:t>
            </a:r>
            <a:r>
              <a:rPr lang="en-US" u="sng" dirty="0"/>
              <a:t>date, business purpose, and number of miles for each trip</a:t>
            </a:r>
            <a:r>
              <a:rPr lang="en-US" dirty="0"/>
              <a:t>. The total miles submitted for reimbursement should then be multiplied by a per mile rate adopted by the church. The IRS sets maximum per mile rates each year that may be used if the church wishes without requiring inclusion of the reimbursement payments on the minister’s annual Form W-2. </a:t>
            </a:r>
          </a:p>
          <a:p>
            <a:pPr defTabSz="941711">
              <a:defRPr/>
            </a:pPr>
            <a:endParaRPr lang="en-US" dirty="0"/>
          </a:p>
          <a:p>
            <a:r>
              <a:rPr lang="en-US" b="1" i="1" dirty="0"/>
              <a:t>Travel</a:t>
            </a:r>
            <a:r>
              <a:rPr lang="en-US" dirty="0"/>
              <a:t> meals are only reimbursable tax-free when the minister is out-of-town, overnight for business purposes.</a:t>
            </a:r>
          </a:p>
          <a:p>
            <a:pPr defTabSz="925007">
              <a:defRPr/>
            </a:pPr>
            <a:r>
              <a:rPr lang="en-US" b="1" i="1" dirty="0"/>
              <a:t>Local business</a:t>
            </a:r>
            <a:r>
              <a:rPr lang="en-US" dirty="0"/>
              <a:t> meals are only reimbursable tax-free when conducting a meeting with a church member, etc. for ordinary and necessary business purposes.</a:t>
            </a:r>
          </a:p>
          <a:p>
            <a:endParaRPr lang="en-US" dirty="0"/>
          </a:p>
          <a:p>
            <a:r>
              <a:rPr lang="en-US" dirty="0"/>
              <a:t>Even though the IRC permits the payment of advances, church funds will more be managed more effectively if the church budget establishes an expense category with an annual limit and if the church only disburses funds as documentation is received. </a:t>
            </a:r>
            <a:endParaRPr lang="en-US" sz="1400" dirty="0"/>
          </a:p>
          <a:p>
            <a:r>
              <a:rPr lang="en-US" sz="600" dirty="0"/>
              <a:t>Per GSA.gov</a:t>
            </a:r>
          </a:p>
          <a:p>
            <a:pPr algn="l" fontAlgn="base"/>
            <a:r>
              <a:rPr lang="en-US" sz="600" b="1" dirty="0">
                <a:solidFill>
                  <a:srgbClr val="1B1B1B"/>
                </a:solidFill>
              </a:rPr>
              <a:t>Meals &amp; Incidentals (M&amp;IE) Breakdown</a:t>
            </a:r>
            <a:endParaRPr lang="en-US" sz="600" b="1" baseline="30000" dirty="0">
              <a:solidFill>
                <a:srgbClr val="005599"/>
              </a:solidFill>
            </a:endParaRPr>
          </a:p>
          <a:p>
            <a:pPr algn="l"/>
            <a:r>
              <a:rPr lang="en-US" sz="600" dirty="0">
                <a:solidFill>
                  <a:srgbClr val="1B1B1B"/>
                </a:solidFill>
              </a:rPr>
              <a:t>Use this table to find the following information for federal employee travel:</a:t>
            </a:r>
          </a:p>
          <a:p>
            <a:pPr algn="l"/>
            <a:r>
              <a:rPr lang="en-US" sz="600" b="1" dirty="0">
                <a:solidFill>
                  <a:srgbClr val="1B1B1B"/>
                </a:solidFill>
              </a:rPr>
              <a:t>M&amp;IE Total</a:t>
            </a:r>
            <a:r>
              <a:rPr lang="en-US" sz="600" dirty="0">
                <a:solidFill>
                  <a:srgbClr val="1B1B1B"/>
                </a:solidFill>
              </a:rPr>
              <a:t> - the full daily amount received for a single calendar day of travel when that day is neither the first nor last day of travel.</a:t>
            </a:r>
          </a:p>
          <a:p>
            <a:pPr algn="l"/>
            <a:r>
              <a:rPr lang="en-US" sz="600" b="1" dirty="0">
                <a:solidFill>
                  <a:srgbClr val="1B1B1B"/>
                </a:solidFill>
              </a:rPr>
              <a:t>Breakfast, lunch, dinner, incidentals</a:t>
            </a:r>
            <a:r>
              <a:rPr lang="en-US" sz="600" dirty="0">
                <a:solidFill>
                  <a:srgbClr val="1B1B1B"/>
                </a:solidFill>
              </a:rPr>
              <a:t> - Separate amounts for meals and incidentals. M&amp;IE Total = Breakfast + Lunch + Dinner + Incidentals. Sometimes meal amounts must be deducted from trip voucher. </a:t>
            </a:r>
            <a:r>
              <a:rPr lang="en-US" sz="600" dirty="0">
                <a:solidFill>
                  <a:srgbClr val="005599"/>
                </a:solidFill>
              </a:rPr>
              <a:t>See More Information</a:t>
            </a:r>
            <a:endParaRPr lang="en-US" sz="600" dirty="0">
              <a:solidFill>
                <a:srgbClr val="1B1B1B"/>
              </a:solidFill>
            </a:endParaRPr>
          </a:p>
          <a:p>
            <a:pPr algn="l"/>
            <a:r>
              <a:rPr lang="en-US" sz="600" b="1" dirty="0">
                <a:solidFill>
                  <a:srgbClr val="1B1B1B"/>
                </a:solidFill>
              </a:rPr>
              <a:t>First &amp; last day of travel</a:t>
            </a:r>
            <a:r>
              <a:rPr lang="en-US" sz="600" dirty="0">
                <a:solidFill>
                  <a:srgbClr val="1B1B1B"/>
                </a:solidFill>
              </a:rPr>
              <a:t> - amount received on the first and last day of travel and equals 75% of total M&amp;IE.</a:t>
            </a:r>
          </a:p>
          <a:p>
            <a:pPr algn="l"/>
            <a:r>
              <a:rPr lang="en-US" sz="600" dirty="0"/>
              <a:t>Primary Destination 		Standard Rate</a:t>
            </a:r>
          </a:p>
          <a:p>
            <a:pPr algn="l"/>
            <a:r>
              <a:rPr lang="en-US" sz="600" dirty="0"/>
              <a:t>County 		Applies for all locations without specified rates</a:t>
            </a:r>
          </a:p>
          <a:p>
            <a:pPr algn="l"/>
            <a:r>
              <a:rPr lang="en-US" sz="600" dirty="0"/>
              <a:t>M&amp;IE Total		$55</a:t>
            </a:r>
          </a:p>
          <a:p>
            <a:pPr algn="l"/>
            <a:r>
              <a:rPr lang="en-US" sz="600" dirty="0"/>
              <a:t>Continental Breakfast/Breakfast	$13</a:t>
            </a:r>
          </a:p>
          <a:p>
            <a:pPr algn="l"/>
            <a:r>
              <a:rPr lang="en-US" sz="600" dirty="0"/>
              <a:t>Lunch		$14</a:t>
            </a:r>
          </a:p>
          <a:p>
            <a:pPr algn="l"/>
            <a:r>
              <a:rPr lang="en-US" sz="600" dirty="0"/>
              <a:t>Dinner		$23</a:t>
            </a:r>
          </a:p>
          <a:p>
            <a:pPr algn="l"/>
            <a:r>
              <a:rPr lang="en-US" sz="600" dirty="0"/>
              <a:t>Incidental Expenses		$5</a:t>
            </a:r>
          </a:p>
          <a:p>
            <a:pPr algn="l"/>
            <a:r>
              <a:rPr lang="en-US" sz="600" dirty="0"/>
              <a:t>First &amp; Last Day of Travel   		$41.25</a:t>
            </a:r>
            <a:endParaRPr lang="en-US" sz="600" dirty="0">
              <a:solidFill>
                <a:srgbClr val="1B1B1B"/>
              </a:solidFill>
            </a:endParaRPr>
          </a:p>
          <a:p>
            <a:endParaRPr lang="en-US" dirty="0"/>
          </a:p>
          <a:p>
            <a:r>
              <a:rPr lang="en-US" dirty="0"/>
              <a:t>HOT TOPICS</a:t>
            </a:r>
          </a:p>
          <a:p>
            <a:pPr marL="173439" indent="-173439">
              <a:buFont typeface="Arial" panose="020B0604020202020204" pitchFamily="34" charset="0"/>
              <a:buChar char="•"/>
            </a:pPr>
            <a:r>
              <a:rPr lang="en-US" dirty="0"/>
              <a:t>TCJA unreimbursed employee business expense itemized deduction LOST. However, these unreimbursed expenses continue to be valuable for a minister’s determination of self-employment tax, but meals will only be 50% deductible in this calculation. So reimbursement is still much preferable.</a:t>
            </a:r>
          </a:p>
        </p:txBody>
      </p:sp>
    </p:spTree>
    <p:extLst>
      <p:ext uri="{BB962C8B-B14F-4D97-AF65-F5344CB8AC3E}">
        <p14:creationId xmlns:p14="http://schemas.microsoft.com/office/powerpoint/2010/main" val="39484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E584B-1648-4EBA-B536-13646C2CBA3A}" type="slidenum">
              <a:rPr lang="en-US"/>
              <a:pPr/>
              <a:t>6</a:t>
            </a:fld>
            <a:endParaRPr lang="en-US"/>
          </a:p>
        </p:txBody>
      </p:sp>
      <p:sp>
        <p:nvSpPr>
          <p:cNvPr id="27650" name="Rectangle 2"/>
          <p:cNvSpPr>
            <a:spLocks noGrp="1" noRot="1" noChangeAspect="1" noChangeArrowheads="1" noTextEdit="1"/>
          </p:cNvSpPr>
          <p:nvPr>
            <p:ph type="sldImg"/>
          </p:nvPr>
        </p:nvSpPr>
        <p:spPr bwMode="auto">
          <a:xfrm>
            <a:off x="1201738" y="0"/>
            <a:ext cx="4695825" cy="3521075"/>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231501" y="4231078"/>
            <a:ext cx="6867801" cy="4684958"/>
          </a:xfrm>
          <a:prstGeom prst="rect">
            <a:avLst/>
          </a:prstGeom>
          <a:solidFill>
            <a:srgbClr val="FFFFFF"/>
          </a:solidFill>
          <a:ln>
            <a:solidFill>
              <a:srgbClr val="000000"/>
            </a:solidFill>
            <a:miter lim="800000"/>
            <a:headEnd/>
            <a:tailEnd/>
          </a:ln>
        </p:spPr>
        <p:txBody>
          <a:bodyPr/>
          <a:lstStyle/>
          <a:p>
            <a:r>
              <a:rPr lang="en-US" sz="1400" dirty="0"/>
              <a:t>The Affordable Care Act (“</a:t>
            </a:r>
            <a:r>
              <a:rPr lang="en-US" sz="1400" dirty="0" err="1"/>
              <a:t>Obamacare</a:t>
            </a:r>
            <a:r>
              <a:rPr lang="en-US" sz="1400" dirty="0"/>
              <a:t>”) has been a challenge to understand and to comply with for many small churches and ministries. It’s presented a moving target. Many previously tax-free medical fringe benefits will simply become taxable.</a:t>
            </a:r>
          </a:p>
          <a:p>
            <a:endParaRPr lang="en-US" sz="1400" dirty="0"/>
          </a:p>
          <a:p>
            <a:r>
              <a:rPr lang="en-US" sz="1400" dirty="0"/>
              <a:t>STIPEND has become a common word for church benefit arrangement, especially since tax-free benefits can rarely be made available when a minister is on the Exchange or using a health care sharing plan (potential exception: Excepted Benefits HRAs).</a:t>
            </a:r>
          </a:p>
          <a:p>
            <a:r>
              <a:rPr lang="en-US" sz="1400" dirty="0"/>
              <a:t>IME – Iowa Medicaid Enterprise</a:t>
            </a:r>
          </a:p>
          <a:p>
            <a:endParaRPr lang="en-US" sz="1400" dirty="0"/>
          </a:p>
          <a:p>
            <a:pPr defTabSz="925007">
              <a:defRPr/>
            </a:pPr>
            <a:r>
              <a:rPr lang="en-US" sz="1400" dirty="0"/>
              <a:t>HOT TOPICS</a:t>
            </a:r>
          </a:p>
          <a:p>
            <a:r>
              <a:rPr lang="en-US" sz="1400" dirty="0"/>
              <a:t>The IRS proposed reg would allow a church to reimburse or pay, tax-free, its employees’ monthly health care sharing plan subscription (the IRS still doesn’t call it a “premium”). Update to February 2021 ____________</a:t>
            </a:r>
          </a:p>
        </p:txBody>
      </p:sp>
    </p:spTree>
    <p:extLst>
      <p:ext uri="{BB962C8B-B14F-4D97-AF65-F5344CB8AC3E}">
        <p14:creationId xmlns:p14="http://schemas.microsoft.com/office/powerpoint/2010/main" val="255038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BB589-D831-4A25-8443-9B5AA38F1633}" type="slidenum">
              <a:rPr lang="en-US"/>
              <a:pPr/>
              <a:t>7</a:t>
            </a:fld>
            <a:endParaRPr lang="en-US"/>
          </a:p>
        </p:txBody>
      </p:sp>
      <p:sp>
        <p:nvSpPr>
          <p:cNvPr id="19458" name="Rectangle 2"/>
          <p:cNvSpPr>
            <a:spLocks noGrp="1" noRot="1" noChangeAspect="1" noChangeArrowheads="1" noTextEdit="1"/>
          </p:cNvSpPr>
          <p:nvPr>
            <p:ph type="sldImg"/>
          </p:nvPr>
        </p:nvSpPr>
        <p:spPr bwMode="auto">
          <a:xfrm>
            <a:off x="2143125" y="0"/>
            <a:ext cx="3311525" cy="2482850"/>
          </a:xfrm>
          <a:prstGeom prst="rect">
            <a:avLst/>
          </a:prstGeom>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308666" y="2102726"/>
            <a:ext cx="6790635" cy="6969731"/>
          </a:xfrm>
          <a:prstGeom prst="rect">
            <a:avLst/>
          </a:prstGeom>
          <a:solidFill>
            <a:srgbClr val="FFFFFF"/>
          </a:solidFill>
          <a:ln>
            <a:solidFill>
              <a:srgbClr val="000000"/>
            </a:solidFill>
            <a:miter lim="800000"/>
            <a:headEnd/>
            <a:tailEnd/>
          </a:ln>
        </p:spPr>
        <p:txBody>
          <a:bodyPr/>
          <a:lstStyle/>
          <a:p>
            <a:r>
              <a:rPr lang="en-US" b="0" kern="1200" baseline="0" dirty="0">
                <a:solidFill>
                  <a:schemeClr val="tx1"/>
                </a:solidFill>
                <a:ea typeface="+mn-ea"/>
                <a:cs typeface="+mn-cs"/>
              </a:rPr>
              <a:t>Many ministers don’t plan to retire in the sense of “doing nothing.” Yet, they will likely arrive upon a day when they no longer earn a full paycheck and must use their own resources to live.</a:t>
            </a:r>
          </a:p>
          <a:p>
            <a:r>
              <a:rPr lang="en-US" u="sng" kern="1200" baseline="0" dirty="0">
                <a:solidFill>
                  <a:schemeClr val="tx1"/>
                </a:solidFill>
                <a:ea typeface="+mn-ea"/>
                <a:cs typeface="+mn-cs"/>
              </a:rPr>
              <a:t>The best retirement plan option for each minister depends </a:t>
            </a:r>
            <a:r>
              <a:rPr lang="en-US" kern="1200" baseline="0" dirty="0">
                <a:solidFill>
                  <a:schemeClr val="tx1"/>
                </a:solidFill>
                <a:ea typeface="+mn-ea"/>
                <a:cs typeface="+mn-cs"/>
              </a:rPr>
              <a:t>on his objectives and his current tax situation. The three most common retirement plan options used by ministers include the above. </a:t>
            </a:r>
          </a:p>
          <a:p>
            <a:r>
              <a:rPr lang="en-US" kern="1200" baseline="0" dirty="0">
                <a:solidFill>
                  <a:schemeClr val="tx1"/>
                </a:solidFill>
                <a:ea typeface="+mn-ea"/>
                <a:cs typeface="+mn-cs"/>
              </a:rPr>
              <a:t>Ministers often select </a:t>
            </a:r>
            <a:r>
              <a:rPr lang="en-US" b="1" kern="1200" baseline="0" dirty="0">
                <a:solidFill>
                  <a:schemeClr val="tx1"/>
                </a:solidFill>
                <a:ea typeface="+mn-ea"/>
                <a:cs typeface="+mn-cs"/>
              </a:rPr>
              <a:t>403(b) plans </a:t>
            </a:r>
            <a:r>
              <a:rPr lang="en-US" kern="1200" baseline="0" dirty="0">
                <a:solidFill>
                  <a:schemeClr val="tx1"/>
                </a:solidFill>
                <a:ea typeface="+mn-ea"/>
                <a:cs typeface="+mn-cs"/>
              </a:rPr>
              <a:t>when they want to maximize their eligible contributions, or to reduce their self-employment tax burden. For the year 2021, a minister may elect to have his employer withhold (“elective deferral”) up to $26,000 </a:t>
            </a:r>
            <a:r>
              <a:rPr lang="en-US" u="sng" kern="1200" baseline="0" dirty="0">
                <a:solidFill>
                  <a:schemeClr val="tx1"/>
                </a:solidFill>
                <a:ea typeface="+mn-ea"/>
                <a:cs typeface="+mn-cs"/>
              </a:rPr>
              <a:t>($19,500, plus $6,500 more for ministers age 50 and older</a:t>
            </a:r>
            <a:r>
              <a:rPr lang="en-US" kern="1200" baseline="0" dirty="0">
                <a:solidFill>
                  <a:schemeClr val="tx1"/>
                </a:solidFill>
                <a:ea typeface="+mn-ea"/>
                <a:cs typeface="+mn-cs"/>
              </a:rPr>
              <a:t>) of his compensation and contribute it, instead, to his 403(b) qualified investment account. Some ministers are eligible to increase this amount by another $3,000 (source: IRS Publication 571). </a:t>
            </a:r>
            <a:r>
              <a:rPr lang="en-US" u="sng" kern="1200" baseline="0" dirty="0">
                <a:solidFill>
                  <a:schemeClr val="tx1"/>
                </a:solidFill>
                <a:ea typeface="+mn-ea"/>
                <a:cs typeface="+mn-cs"/>
              </a:rPr>
              <a:t>In addition, unlike other retirement plan choices, a minister is not subject to the 15.3 percent federal self-employment tax on amounts deferred into 403(b) accounts </a:t>
            </a:r>
            <a:r>
              <a:rPr lang="en-US" kern="1200" baseline="0" dirty="0">
                <a:solidFill>
                  <a:schemeClr val="tx1"/>
                </a:solidFill>
                <a:ea typeface="+mn-ea"/>
                <a:cs typeface="+mn-cs"/>
              </a:rPr>
              <a:t>(source: IRS Revenue Rulings 68-395 and 78-6). This is also true of any amount that his employer contributes over-and-above the minister’s own elective deferral. </a:t>
            </a:r>
          </a:p>
          <a:p>
            <a:endParaRPr lang="en-US" kern="1200" baseline="0" dirty="0">
              <a:solidFill>
                <a:schemeClr val="tx1"/>
              </a:solidFill>
              <a:ea typeface="+mn-ea"/>
              <a:cs typeface="+mn-cs"/>
            </a:endParaRPr>
          </a:p>
          <a:p>
            <a:r>
              <a:rPr lang="en-US" kern="1200" baseline="0" dirty="0">
                <a:solidFill>
                  <a:schemeClr val="tx1"/>
                </a:solidFill>
                <a:ea typeface="+mn-ea"/>
                <a:cs typeface="+mn-cs"/>
              </a:rPr>
              <a:t>The situations for which </a:t>
            </a:r>
            <a:r>
              <a:rPr lang="en-US" b="1" kern="1200" baseline="0" dirty="0">
                <a:solidFill>
                  <a:schemeClr val="tx1"/>
                </a:solidFill>
                <a:ea typeface="+mn-ea"/>
                <a:cs typeface="+mn-cs"/>
              </a:rPr>
              <a:t>Traditional IRAs </a:t>
            </a:r>
            <a:r>
              <a:rPr lang="en-US" kern="1200" baseline="0" dirty="0">
                <a:solidFill>
                  <a:schemeClr val="tx1"/>
                </a:solidFill>
                <a:ea typeface="+mn-ea"/>
                <a:cs typeface="+mn-cs"/>
              </a:rPr>
              <a:t>are the best choice for a minister’s retirement plan are less frequent. For the year 2021, a minister and his wife may each contribute up to $6,000 to qualified IRA accounts; an additional $1,000 each may be contributed if they are 50 years of age (IRS Publication 590). A minister who has opted out of the social security system but is still looking for additional income tax deductions may find the Traditional IRA his best choice. </a:t>
            </a:r>
          </a:p>
          <a:p>
            <a:endParaRPr lang="en-US" b="1" kern="1200" baseline="0" dirty="0">
              <a:solidFill>
                <a:schemeClr val="tx1"/>
              </a:solidFill>
              <a:ea typeface="+mn-ea"/>
              <a:cs typeface="+mn-cs"/>
            </a:endParaRPr>
          </a:p>
          <a:p>
            <a:r>
              <a:rPr lang="en-US" b="1" kern="1200" baseline="0" dirty="0">
                <a:solidFill>
                  <a:schemeClr val="tx1"/>
                </a:solidFill>
                <a:ea typeface="+mn-ea"/>
                <a:cs typeface="+mn-cs"/>
              </a:rPr>
              <a:t>Roth IRAs </a:t>
            </a:r>
            <a:r>
              <a:rPr lang="en-US" kern="1200" baseline="0" dirty="0">
                <a:solidFill>
                  <a:schemeClr val="tx1"/>
                </a:solidFill>
                <a:ea typeface="+mn-ea"/>
                <a:cs typeface="+mn-cs"/>
              </a:rPr>
              <a:t>enable ministers to make the same amount of contributions as do Traditional IRAs but without receiving an income tax deduction. For many ministers, especially those with young families and ample housing allowances, additional tax write-offs are not needed. Unlike Traditional IRAs, not only will future retirement (age 59½ or later) distributions of their current contributions be untaxed, the earnings distributed from the Roth IRA will not be taxed. Further, pre-retirement distributions may be made without penalty for: </a:t>
            </a:r>
          </a:p>
          <a:p>
            <a:r>
              <a:rPr lang="en-US" kern="1200" baseline="0" dirty="0">
                <a:solidFill>
                  <a:schemeClr val="tx1"/>
                </a:solidFill>
                <a:ea typeface="+mn-ea"/>
                <a:cs typeface="+mn-cs"/>
              </a:rPr>
              <a:t>(a) Medical expenses (and health insurance premiums for the unemployed).* </a:t>
            </a:r>
          </a:p>
          <a:p>
            <a:r>
              <a:rPr lang="en-US" kern="1200" baseline="0" dirty="0">
                <a:solidFill>
                  <a:schemeClr val="tx1"/>
                </a:solidFill>
                <a:ea typeface="+mn-ea"/>
                <a:cs typeface="+mn-cs"/>
              </a:rPr>
              <a:t>(b) Qualified higher education expenses.* </a:t>
            </a:r>
          </a:p>
          <a:p>
            <a:r>
              <a:rPr lang="en-US" kern="1200" baseline="0" dirty="0">
                <a:solidFill>
                  <a:schemeClr val="tx1"/>
                </a:solidFill>
                <a:ea typeface="+mn-ea"/>
                <a:cs typeface="+mn-cs"/>
              </a:rPr>
              <a:t>(c) New home purchase costs for taxpayers who have not owned a personal residence for at least two years (“first time homebuyers”). </a:t>
            </a:r>
          </a:p>
          <a:p>
            <a:r>
              <a:rPr lang="en-US" kern="1200" baseline="0" dirty="0">
                <a:solidFill>
                  <a:schemeClr val="tx1"/>
                </a:solidFill>
                <a:ea typeface="+mn-ea"/>
                <a:cs typeface="+mn-cs"/>
              </a:rPr>
              <a:t>*Also available for some Traditional IRA distributions. </a:t>
            </a:r>
          </a:p>
          <a:p>
            <a:endParaRPr lang="en-US" kern="1200" baseline="0" dirty="0">
              <a:solidFill>
                <a:schemeClr val="tx1"/>
              </a:solidFill>
              <a:ea typeface="+mn-ea"/>
              <a:cs typeface="+mn-cs"/>
            </a:endParaRPr>
          </a:p>
          <a:p>
            <a:r>
              <a:rPr lang="en-US" kern="1200" baseline="0" dirty="0">
                <a:solidFill>
                  <a:schemeClr val="tx1"/>
                </a:solidFill>
                <a:ea typeface="+mn-ea"/>
                <a:cs typeface="+mn-cs"/>
              </a:rPr>
              <a:t>HOT TOPICS</a:t>
            </a:r>
          </a:p>
          <a:p>
            <a:pPr marL="173439" indent="-173439">
              <a:buFont typeface="Arial" panose="020B0604020202020204" pitchFamily="34" charset="0"/>
              <a:buChar char="•"/>
            </a:pPr>
            <a:r>
              <a:rPr lang="en-US" kern="1200" baseline="0" dirty="0">
                <a:solidFill>
                  <a:schemeClr val="tx1"/>
                </a:solidFill>
                <a:ea typeface="+mn-ea"/>
                <a:cs typeface="+mn-cs"/>
              </a:rPr>
              <a:t>Ministers with 403(b) plan investments should NOT roll them over into an IRA. Since the 403(b) is accepted as a “church plan” its retirement distributions can be designated as a housing allowance. </a:t>
            </a:r>
          </a:p>
          <a:p>
            <a:pPr marL="173439" indent="-173439">
              <a:buFont typeface="Arial" panose="020B0604020202020204" pitchFamily="34" charset="0"/>
              <a:buChar char="•"/>
            </a:pPr>
            <a:r>
              <a:rPr lang="en-US" kern="1200" baseline="0" dirty="0">
                <a:solidFill>
                  <a:schemeClr val="tx1"/>
                </a:solidFill>
                <a:ea typeface="+mn-ea"/>
                <a:cs typeface="+mn-cs"/>
              </a:rPr>
              <a:t>One-time contributions (say, at retirement) to a 403(b) even in excess of $26,000 may be possible with some specialized church plans.</a:t>
            </a:r>
          </a:p>
        </p:txBody>
      </p:sp>
    </p:spTree>
    <p:extLst>
      <p:ext uri="{BB962C8B-B14F-4D97-AF65-F5344CB8AC3E}">
        <p14:creationId xmlns:p14="http://schemas.microsoft.com/office/powerpoint/2010/main" val="343289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24AE0-6D23-4189-ACE7-23864B955E20}" type="slidenum">
              <a:rPr lang="en-US"/>
              <a:pPr/>
              <a:t>8</a:t>
            </a:fld>
            <a:endParaRPr lang="en-US"/>
          </a:p>
        </p:txBody>
      </p:sp>
      <p:sp>
        <p:nvSpPr>
          <p:cNvPr id="15362" name="Rectangle 2"/>
          <p:cNvSpPr>
            <a:spLocks noGrp="1" noRot="1" noChangeAspect="1" noChangeArrowheads="1" noTextEdit="1"/>
          </p:cNvSpPr>
          <p:nvPr>
            <p:ph type="sldImg"/>
          </p:nvPr>
        </p:nvSpPr>
        <p:spPr bwMode="auto">
          <a:xfrm>
            <a:off x="1163638" y="230188"/>
            <a:ext cx="4694237" cy="3519487"/>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231501" y="3750275"/>
            <a:ext cx="6867801" cy="4931128"/>
          </a:xfrm>
          <a:prstGeom prst="rect">
            <a:avLst/>
          </a:prstGeom>
          <a:solidFill>
            <a:srgbClr val="FFFFFF"/>
          </a:solidFill>
          <a:ln>
            <a:solidFill>
              <a:srgbClr val="000000"/>
            </a:solidFill>
            <a:miter lim="800000"/>
            <a:headEnd/>
            <a:tailEnd/>
          </a:ln>
        </p:spPr>
        <p:txBody>
          <a:bodyPr/>
          <a:lstStyle/>
          <a:p>
            <a:r>
              <a:rPr lang="en-US" sz="1400" dirty="0"/>
              <a:t>(Sources: IRS Publication 1828; Clergy Housing Allowance Clarification Act of 2002; IRS Regulation Section 1.107-1). </a:t>
            </a:r>
          </a:p>
          <a:p>
            <a:pPr defTabSz="924267" fontAlgn="base">
              <a:spcBef>
                <a:spcPct val="30000"/>
              </a:spcBef>
              <a:spcAft>
                <a:spcPct val="0"/>
              </a:spcAft>
              <a:defRPr/>
            </a:pPr>
            <a:endParaRPr lang="en-US" sz="900" dirty="0"/>
          </a:p>
          <a:p>
            <a:pPr defTabSz="924267" fontAlgn="base">
              <a:spcBef>
                <a:spcPct val="30000"/>
              </a:spcBef>
              <a:spcAft>
                <a:spcPct val="0"/>
              </a:spcAft>
              <a:defRPr/>
            </a:pPr>
            <a:r>
              <a:rPr lang="en-US" sz="1400" dirty="0"/>
              <a:t>Although it’s less relevant to employee ministers in 2020, there’s a partial reduction of unreimbursed ministry expenses when one has a housing allowance. This DOES apply, however, to itinerant ministers who are often considered non-employees.</a:t>
            </a:r>
          </a:p>
          <a:p>
            <a:pPr defTabSz="924267" fontAlgn="base">
              <a:spcBef>
                <a:spcPct val="30000"/>
              </a:spcBef>
              <a:spcAft>
                <a:spcPct val="0"/>
              </a:spcAft>
              <a:defRPr/>
            </a:pPr>
            <a:endParaRPr lang="en-US" sz="1400" dirty="0"/>
          </a:p>
          <a:p>
            <a:pPr defTabSz="924267" fontAlgn="base">
              <a:spcBef>
                <a:spcPct val="30000"/>
              </a:spcBef>
              <a:spcAft>
                <a:spcPct val="0"/>
              </a:spcAft>
              <a:defRPr/>
            </a:pPr>
            <a:r>
              <a:rPr lang="en-US" sz="1400" dirty="0"/>
              <a:t>HOT TOPICS</a:t>
            </a:r>
          </a:p>
          <a:p>
            <a:pPr defTabSz="924267" fontAlgn="base">
              <a:spcBef>
                <a:spcPct val="30000"/>
              </a:spcBef>
              <a:spcAft>
                <a:spcPct val="0"/>
              </a:spcAft>
              <a:defRPr/>
            </a:pPr>
            <a:endParaRPr lang="en-US" sz="1400" dirty="0"/>
          </a:p>
          <a:p>
            <a:pPr defTabSz="924267" fontAlgn="base">
              <a:spcBef>
                <a:spcPct val="30000"/>
              </a:spcBef>
              <a:spcAft>
                <a:spcPct val="0"/>
              </a:spcAft>
              <a:defRPr/>
            </a:pPr>
            <a:r>
              <a:rPr lang="en-US" sz="1600" b="1" dirty="0"/>
              <a:t>1. </a:t>
            </a:r>
            <a:r>
              <a:rPr lang="en-US" sz="1400" dirty="0"/>
              <a:t>FRV can be a difficult determination. Resources:</a:t>
            </a:r>
          </a:p>
          <a:p>
            <a:pPr defTabSz="924267" fontAlgn="base">
              <a:spcBef>
                <a:spcPct val="30000"/>
              </a:spcBef>
              <a:spcAft>
                <a:spcPct val="0"/>
              </a:spcAft>
              <a:defRPr/>
            </a:pPr>
            <a:r>
              <a:rPr lang="en-US" sz="1400" dirty="0"/>
              <a:t>-- Zillow.com, plus $350-$400/month for a furnished home, plus actual cost of utilities</a:t>
            </a:r>
          </a:p>
          <a:p>
            <a:pPr defTabSz="924267" fontAlgn="base">
              <a:spcBef>
                <a:spcPct val="30000"/>
              </a:spcBef>
              <a:spcAft>
                <a:spcPct val="0"/>
              </a:spcAft>
              <a:defRPr/>
            </a:pPr>
            <a:r>
              <a:rPr lang="en-US" sz="1400" dirty="0"/>
              <a:t>-- Appraised value x a multiplier ranging from 8 to 15%; several resources refer to the “1% rule” per month FRV which is essentially a 12% annual multiplier</a:t>
            </a:r>
          </a:p>
          <a:p>
            <a:pPr defTabSz="924267" fontAlgn="base">
              <a:spcBef>
                <a:spcPct val="30000"/>
              </a:spcBef>
              <a:spcAft>
                <a:spcPct val="0"/>
              </a:spcAft>
              <a:defRPr/>
            </a:pPr>
            <a:endParaRPr lang="en-US" sz="1400" dirty="0"/>
          </a:p>
          <a:p>
            <a:r>
              <a:rPr lang="en-US" sz="1600" b="1" dirty="0"/>
              <a:t>2.  </a:t>
            </a:r>
            <a:r>
              <a:rPr lang="en-US" sz="1400" dirty="0"/>
              <a:t>Many ministers continue pastoring after going on social security retirement. A large housing allowance can be especially beneficial to them since they may qualify to exclude it from SECA tax (source: IRA Minister’s Audit Techniques Guide).</a:t>
            </a:r>
            <a:endParaRPr lang="en-US" sz="1400" dirty="0">
              <a:cs typeface="Times New Roman" pitchFamily="18" charset="0"/>
            </a:endParaRPr>
          </a:p>
        </p:txBody>
      </p:sp>
    </p:spTree>
    <p:extLst>
      <p:ext uri="{BB962C8B-B14F-4D97-AF65-F5344CB8AC3E}">
        <p14:creationId xmlns:p14="http://schemas.microsoft.com/office/powerpoint/2010/main" val="284710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244475"/>
            <a:ext cx="4222750" cy="3167063"/>
          </a:xfrm>
        </p:spPr>
      </p:sp>
      <p:sp>
        <p:nvSpPr>
          <p:cNvPr id="3" name="Notes Placeholder 2"/>
          <p:cNvSpPr>
            <a:spLocks noGrp="1"/>
          </p:cNvSpPr>
          <p:nvPr>
            <p:ph type="body" idx="1"/>
          </p:nvPr>
        </p:nvSpPr>
        <p:spPr>
          <a:xfrm>
            <a:off x="634479" y="3806547"/>
            <a:ext cx="6007541" cy="4979129"/>
          </a:xfrm>
          <a:solidFill>
            <a:schemeClr val="bg1"/>
          </a:solidFill>
        </p:spPr>
        <p:txBody>
          <a:bodyPr/>
          <a:lstStyle/>
          <a:p>
            <a:endParaRPr lang="en-US" dirty="0"/>
          </a:p>
        </p:txBody>
      </p:sp>
      <p:sp>
        <p:nvSpPr>
          <p:cNvPr id="4" name="Slide Number Placeholder 3"/>
          <p:cNvSpPr>
            <a:spLocks noGrp="1"/>
          </p:cNvSpPr>
          <p:nvPr>
            <p:ph type="sldNum" sz="quarter" idx="5"/>
          </p:nvPr>
        </p:nvSpPr>
        <p:spPr/>
        <p:txBody>
          <a:bodyPr/>
          <a:lstStyle/>
          <a:p>
            <a:fld id="{9838AA63-F11D-4235-9245-9BF6FDB59DF4}" type="slidenum">
              <a:rPr lang="en-US" smtClean="0"/>
              <a:t>9</a:t>
            </a:fld>
            <a:endParaRPr lang="en-US"/>
          </a:p>
        </p:txBody>
      </p:sp>
    </p:spTree>
    <p:extLst>
      <p:ext uri="{BB962C8B-B14F-4D97-AF65-F5344CB8AC3E}">
        <p14:creationId xmlns:p14="http://schemas.microsoft.com/office/powerpoint/2010/main" val="61149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1212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61846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9477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91675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CD644-53E6-4272-B5A2-2986758417A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3984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CCD644-53E6-4272-B5A2-2986758417A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69101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CCD644-53E6-4272-B5A2-2986758417AC}"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66058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CCD644-53E6-4272-B5A2-2986758417AC}"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73890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CD644-53E6-4272-B5A2-2986758417AC}"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23967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CD644-53E6-4272-B5A2-2986758417A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55005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CD644-53E6-4272-B5A2-2986758417A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8666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CD644-53E6-4272-B5A2-2986758417AC}" type="datetimeFigureOut">
              <a:rPr lang="en-US" smtClean="0"/>
              <a:t>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51517-F68C-42AD-A369-2980C85D728F}" type="slidenum">
              <a:rPr lang="en-US" smtClean="0"/>
              <a:t>‹#›</a:t>
            </a:fld>
            <a:endParaRPr lang="en-US"/>
          </a:p>
        </p:txBody>
      </p:sp>
    </p:spTree>
    <p:extLst>
      <p:ext uri="{BB962C8B-B14F-4D97-AF65-F5344CB8AC3E}">
        <p14:creationId xmlns:p14="http://schemas.microsoft.com/office/powerpoint/2010/main" val="3934438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17A11-88E5-4016-87D0-F1BCFBF4953B}"/>
              </a:ext>
            </a:extLst>
          </p:cNvPr>
          <p:cNvSpPr txBox="1"/>
          <p:nvPr/>
        </p:nvSpPr>
        <p:spPr>
          <a:xfrm>
            <a:off x="3396342" y="2880415"/>
            <a:ext cx="5460274" cy="1630471"/>
          </a:xfrm>
          <a:prstGeom prst="rect">
            <a:avLst/>
          </a:prstGeom>
          <a:noFill/>
        </p:spPr>
        <p:txBody>
          <a:bodyPr wrap="square" rtlCol="0">
            <a:spAutoFit/>
          </a:bodyPr>
          <a:lstStyle/>
          <a:p>
            <a:r>
              <a:rPr lang="en-US" sz="3200" spc="300" dirty="0">
                <a:solidFill>
                  <a:srgbClr val="1A264F"/>
                </a:solidFill>
                <a:cs typeface="Dubai Light" panose="020B0303030403030204" pitchFamily="34" charset="-78"/>
              </a:rPr>
              <a:t>Presented by </a:t>
            </a:r>
          </a:p>
          <a:p>
            <a:r>
              <a:rPr lang="en-US" sz="3200" spc="300" dirty="0">
                <a:solidFill>
                  <a:srgbClr val="1A264F"/>
                </a:solidFill>
                <a:cs typeface="Dubai Light" panose="020B0303030403030204" pitchFamily="34" charset="-78"/>
              </a:rPr>
              <a:t>Corey A. Pfaffe, CPA, PhD</a:t>
            </a:r>
          </a:p>
          <a:p>
            <a:r>
              <a:rPr lang="en-US" sz="3200" spc="300" dirty="0">
                <a:solidFill>
                  <a:srgbClr val="1A264F"/>
                </a:solidFill>
                <a:cs typeface="Dubai Light" panose="020B0303030403030204" pitchFamily="34" charset="-78"/>
              </a:rPr>
              <a:t>February 2021</a:t>
            </a:r>
          </a:p>
        </p:txBody>
      </p:sp>
      <p:sp>
        <p:nvSpPr>
          <p:cNvPr id="13" name="TextBox 12">
            <a:extLst>
              <a:ext uri="{FF2B5EF4-FFF2-40B4-BE49-F238E27FC236}">
                <a16:creationId xmlns:a16="http://schemas.microsoft.com/office/drawing/2014/main" id="{D36C710E-B83B-4A34-92F0-2D8381B09DC2}"/>
              </a:ext>
            </a:extLst>
          </p:cNvPr>
          <p:cNvSpPr txBox="1"/>
          <p:nvPr/>
        </p:nvSpPr>
        <p:spPr>
          <a:xfrm>
            <a:off x="319796" y="335322"/>
            <a:ext cx="8523758" cy="1938992"/>
          </a:xfrm>
          <a:prstGeom prst="rect">
            <a:avLst/>
          </a:prstGeom>
          <a:noFill/>
          <a:ln>
            <a:solidFill>
              <a:schemeClr val="accent1">
                <a:lumMod val="50000"/>
              </a:schemeClr>
            </a:solidFill>
          </a:ln>
        </p:spPr>
        <p:txBody>
          <a:bodyPr wrap="square" rtlCol="0">
            <a:spAutoFit/>
          </a:bodyPr>
          <a:lstStyle/>
          <a:p>
            <a:pPr algn="ctr"/>
            <a:r>
              <a:rPr lang="en-US" sz="4000" dirty="0">
                <a:solidFill>
                  <a:srgbClr val="1A264F"/>
                </a:solidFill>
                <a:latin typeface="+mj-lt"/>
              </a:rPr>
              <a:t>Faithfulness in Stewardship:</a:t>
            </a:r>
          </a:p>
          <a:p>
            <a:pPr algn="ctr"/>
            <a:r>
              <a:rPr lang="en-US" sz="4000" dirty="0">
                <a:solidFill>
                  <a:srgbClr val="1A264F"/>
                </a:solidFill>
                <a:latin typeface="+mj-lt"/>
              </a:rPr>
              <a:t>Ministerial Compensation—News You Can Use</a:t>
            </a:r>
          </a:p>
        </p:txBody>
      </p:sp>
      <p:pic>
        <p:nvPicPr>
          <p:cNvPr id="15" name="Picture 14" descr="A person wearing a suit and tie&#10;&#10;Description automatically generated">
            <a:extLst>
              <a:ext uri="{FF2B5EF4-FFF2-40B4-BE49-F238E27FC236}">
                <a16:creationId xmlns:a16="http://schemas.microsoft.com/office/drawing/2014/main" id="{F3C0849A-5F14-4FE3-9EC8-8E3A6F2254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293" y="2880415"/>
            <a:ext cx="1365650" cy="1365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84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Minister’s Family Life Cycle</a:t>
            </a:r>
          </a:p>
        </p:txBody>
      </p:sp>
      <p:sp>
        <p:nvSpPr>
          <p:cNvPr id="3" name="Content Placeholder 2"/>
          <p:cNvSpPr>
            <a:spLocks noGrp="1"/>
          </p:cNvSpPr>
          <p:nvPr>
            <p:ph idx="1"/>
          </p:nvPr>
        </p:nvSpPr>
        <p:spPr/>
        <p:txBody>
          <a:bodyPr/>
          <a:lstStyle/>
          <a:p>
            <a:r>
              <a:rPr lang="en-US" dirty="0"/>
              <a:t>Single</a:t>
            </a:r>
          </a:p>
          <a:p>
            <a:r>
              <a:rPr lang="en-US" dirty="0"/>
              <a:t>Young married</a:t>
            </a:r>
          </a:p>
          <a:p>
            <a:r>
              <a:rPr lang="en-US" dirty="0"/>
              <a:t>Children in the home</a:t>
            </a:r>
          </a:p>
          <a:p>
            <a:r>
              <a:rPr lang="en-US" dirty="0"/>
              <a:t>Children leaving for college and career</a:t>
            </a:r>
          </a:p>
          <a:p>
            <a:r>
              <a:rPr lang="en-US" dirty="0"/>
              <a:t>Empty nesters</a:t>
            </a:r>
          </a:p>
          <a:p>
            <a:r>
              <a:rPr lang="en-US" dirty="0"/>
              <a:t>Retirement</a:t>
            </a:r>
          </a:p>
        </p:txBody>
      </p:sp>
      <p:sp>
        <p:nvSpPr>
          <p:cNvPr id="4" name="TextBox 3">
            <a:extLst>
              <a:ext uri="{FF2B5EF4-FFF2-40B4-BE49-F238E27FC236}">
                <a16:creationId xmlns:a16="http://schemas.microsoft.com/office/drawing/2014/main" id="{D1512B05-D3CA-4D21-8AB1-5031DC41CDFA}"/>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Ministerial Compensation</a:t>
            </a:r>
          </a:p>
        </p:txBody>
      </p:sp>
    </p:spTree>
    <p:extLst>
      <p:ext uri="{BB962C8B-B14F-4D97-AF65-F5344CB8AC3E}">
        <p14:creationId xmlns:p14="http://schemas.microsoft.com/office/powerpoint/2010/main" val="246992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Minister’s Family Life Cycle</a:t>
            </a:r>
          </a:p>
        </p:txBody>
      </p:sp>
      <p:sp>
        <p:nvSpPr>
          <p:cNvPr id="3" name="Content Placeholder 2"/>
          <p:cNvSpPr>
            <a:spLocks noGrp="1"/>
          </p:cNvSpPr>
          <p:nvPr>
            <p:ph idx="1"/>
          </p:nvPr>
        </p:nvSpPr>
        <p:spPr/>
        <p:txBody>
          <a:bodyPr/>
          <a:lstStyle/>
          <a:p>
            <a:r>
              <a:rPr lang="en-US" dirty="0"/>
              <a:t>Single</a:t>
            </a:r>
          </a:p>
          <a:p>
            <a:r>
              <a:rPr lang="en-US" dirty="0"/>
              <a:t>Young married</a:t>
            </a:r>
          </a:p>
          <a:p>
            <a:r>
              <a:rPr lang="en-US" dirty="0"/>
              <a:t>Children in the home</a:t>
            </a:r>
          </a:p>
          <a:p>
            <a:r>
              <a:rPr lang="en-US" dirty="0"/>
              <a:t>Children leaving for college and career</a:t>
            </a:r>
          </a:p>
          <a:p>
            <a:r>
              <a:rPr lang="en-US" dirty="0"/>
              <a:t>Empty nesters</a:t>
            </a:r>
          </a:p>
          <a:p>
            <a:r>
              <a:rPr lang="en-US" dirty="0"/>
              <a:t>Retirement</a:t>
            </a:r>
          </a:p>
        </p:txBody>
      </p:sp>
      <p:sp>
        <p:nvSpPr>
          <p:cNvPr id="4" name="TextBox 3">
            <a:extLst>
              <a:ext uri="{FF2B5EF4-FFF2-40B4-BE49-F238E27FC236}">
                <a16:creationId xmlns:a16="http://schemas.microsoft.com/office/drawing/2014/main" id="{D1512B05-D3CA-4D21-8AB1-5031DC41CDFA}"/>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Ministerial Compensation</a:t>
            </a:r>
          </a:p>
        </p:txBody>
      </p:sp>
      <p:sp>
        <p:nvSpPr>
          <p:cNvPr id="5" name="TextBox 4">
            <a:extLst>
              <a:ext uri="{FF2B5EF4-FFF2-40B4-BE49-F238E27FC236}">
                <a16:creationId xmlns:a16="http://schemas.microsoft.com/office/drawing/2014/main" id="{DB37562F-841C-48F2-8193-BC8AD74DC58A}"/>
              </a:ext>
            </a:extLst>
          </p:cNvPr>
          <p:cNvSpPr txBox="1"/>
          <p:nvPr/>
        </p:nvSpPr>
        <p:spPr>
          <a:xfrm rot="215531">
            <a:off x="3238612" y="1581537"/>
            <a:ext cx="5759893" cy="1200329"/>
          </a:xfrm>
          <a:prstGeom prst="rect">
            <a:avLst/>
          </a:prstGeom>
          <a:solidFill>
            <a:srgbClr val="FFC000"/>
          </a:solidFill>
          <a:ln w="38100">
            <a:solidFill>
              <a:schemeClr val="accent6">
                <a:lumMod val="50000"/>
              </a:schemeClr>
            </a:solidFill>
          </a:ln>
          <a:effectLst>
            <a:outerShdw blurRad="152400" dist="317500" dir="5400000" sx="90000" sy="-19000" rotWithShape="0">
              <a:prstClr val="black">
                <a:alpha val="15000"/>
              </a:prstClr>
            </a:outerShdw>
          </a:effectLst>
        </p:spPr>
        <p:txBody>
          <a:bodyPr wrap="square" rtlCol="0">
            <a:spAutoFit/>
          </a:bodyPr>
          <a:lstStyle/>
          <a:p>
            <a:pPr algn="ctr"/>
            <a:r>
              <a:rPr lang="en-US" sz="3600" dirty="0"/>
              <a:t>Unique strategies to solve unique challenges…</a:t>
            </a:r>
          </a:p>
        </p:txBody>
      </p:sp>
    </p:spTree>
    <p:extLst>
      <p:ext uri="{BB962C8B-B14F-4D97-AF65-F5344CB8AC3E}">
        <p14:creationId xmlns:p14="http://schemas.microsoft.com/office/powerpoint/2010/main" val="366863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17A11-88E5-4016-87D0-F1BCFBF4953B}"/>
              </a:ext>
            </a:extLst>
          </p:cNvPr>
          <p:cNvSpPr txBox="1"/>
          <p:nvPr/>
        </p:nvSpPr>
        <p:spPr>
          <a:xfrm>
            <a:off x="129759" y="1467934"/>
            <a:ext cx="4218835" cy="954107"/>
          </a:xfrm>
          <a:prstGeom prst="rect">
            <a:avLst/>
          </a:prstGeom>
          <a:noFill/>
          <a:ln>
            <a:solidFill>
              <a:schemeClr val="accent1">
                <a:lumMod val="50000"/>
              </a:schemeClr>
            </a:solidFill>
          </a:ln>
        </p:spPr>
        <p:txBody>
          <a:bodyPr wrap="square" rtlCol="0">
            <a:spAutoFit/>
          </a:bodyPr>
          <a:lstStyle/>
          <a:p>
            <a:pPr algn="ctr"/>
            <a:r>
              <a:rPr lang="en-US" sz="2800" spc="300" dirty="0">
                <a:solidFill>
                  <a:srgbClr val="1A264F"/>
                </a:solidFill>
                <a:cs typeface="Dubai Light" panose="020B0303030403030204" pitchFamily="34" charset="-78"/>
              </a:rPr>
              <a:t>REACHING GLOBALLY, </a:t>
            </a:r>
          </a:p>
          <a:p>
            <a:pPr algn="ctr"/>
            <a:r>
              <a:rPr lang="en-US" sz="2800" spc="300" dirty="0">
                <a:solidFill>
                  <a:srgbClr val="1A264F"/>
                </a:solidFill>
                <a:cs typeface="Dubai Light" panose="020B0303030403030204" pitchFamily="34" charset="-78"/>
              </a:rPr>
              <a:t>SERVING PERSONALLY</a:t>
            </a:r>
          </a:p>
        </p:txBody>
      </p:sp>
      <p:pic>
        <p:nvPicPr>
          <p:cNvPr id="5" name="Picture 4" descr="A close up of a logo&#10;&#10;Description automatically generated">
            <a:extLst>
              <a:ext uri="{FF2B5EF4-FFF2-40B4-BE49-F238E27FC236}">
                <a16:creationId xmlns:a16="http://schemas.microsoft.com/office/drawing/2014/main" id="{4DCA32A4-8F3C-486E-912C-93D5C9FF1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8" y="243892"/>
            <a:ext cx="4218836" cy="954106"/>
          </a:xfrm>
          <a:prstGeom prst="rect">
            <a:avLst/>
          </a:prstGeom>
        </p:spPr>
      </p:pic>
      <p:sp>
        <p:nvSpPr>
          <p:cNvPr id="13" name="TextBox 12">
            <a:extLst>
              <a:ext uri="{FF2B5EF4-FFF2-40B4-BE49-F238E27FC236}">
                <a16:creationId xmlns:a16="http://schemas.microsoft.com/office/drawing/2014/main" id="{D36C710E-B83B-4A34-92F0-2D8381B09DC2}"/>
              </a:ext>
            </a:extLst>
          </p:cNvPr>
          <p:cNvSpPr txBox="1"/>
          <p:nvPr/>
        </p:nvSpPr>
        <p:spPr>
          <a:xfrm>
            <a:off x="129758" y="3250728"/>
            <a:ext cx="8726859"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a:solidFill>
                  <a:srgbClr val="1A264F"/>
                </a:solidFill>
                <a:latin typeface="+mj-lt"/>
              </a:rPr>
              <a:t>Our </a:t>
            </a:r>
            <a:r>
              <a:rPr lang="en-US" sz="2800" dirty="0">
                <a:solidFill>
                  <a:srgbClr val="1A264F"/>
                </a:solidFill>
                <a:latin typeface="+mj-lt"/>
              </a:rPr>
              <a:t>Mission: To help others improve their financial stewardship</a:t>
            </a:r>
          </a:p>
        </p:txBody>
      </p:sp>
      <p:pic>
        <p:nvPicPr>
          <p:cNvPr id="6" name="Picture 5">
            <a:extLst>
              <a:ext uri="{FF2B5EF4-FFF2-40B4-BE49-F238E27FC236}">
                <a16:creationId xmlns:a16="http://schemas.microsoft.com/office/drawing/2014/main" id="{88FC7F9C-4F1F-4E52-BC8B-DBB1A08B3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91" y="247810"/>
            <a:ext cx="4189326" cy="2792884"/>
          </a:xfrm>
          <a:prstGeom prst="rect">
            <a:avLst/>
          </a:prstGeom>
          <a:ln w="38100" cap="sq">
            <a:solidFill>
              <a:srgbClr val="000000"/>
            </a:solidFill>
            <a:prstDash val="solid"/>
            <a:miter lim="800000"/>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264830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17A11-88E5-4016-87D0-F1BCFBF4953B}"/>
              </a:ext>
            </a:extLst>
          </p:cNvPr>
          <p:cNvSpPr txBox="1"/>
          <p:nvPr/>
        </p:nvSpPr>
        <p:spPr>
          <a:xfrm>
            <a:off x="129759" y="1467934"/>
            <a:ext cx="4218835" cy="954107"/>
          </a:xfrm>
          <a:prstGeom prst="rect">
            <a:avLst/>
          </a:prstGeom>
          <a:noFill/>
          <a:ln>
            <a:solidFill>
              <a:schemeClr val="accent1">
                <a:lumMod val="50000"/>
              </a:schemeClr>
            </a:solidFill>
          </a:ln>
        </p:spPr>
        <p:txBody>
          <a:bodyPr wrap="square" rtlCol="0">
            <a:spAutoFit/>
          </a:bodyPr>
          <a:lstStyle/>
          <a:p>
            <a:pPr algn="ctr"/>
            <a:r>
              <a:rPr lang="en-US" sz="2800" spc="300" dirty="0">
                <a:solidFill>
                  <a:srgbClr val="1A264F"/>
                </a:solidFill>
                <a:cs typeface="Dubai Light" panose="020B0303030403030204" pitchFamily="34" charset="-78"/>
              </a:rPr>
              <a:t>REACHING GLOBALLY, </a:t>
            </a:r>
          </a:p>
          <a:p>
            <a:pPr algn="ctr"/>
            <a:r>
              <a:rPr lang="en-US" sz="2800" spc="300" dirty="0">
                <a:solidFill>
                  <a:srgbClr val="1A264F"/>
                </a:solidFill>
                <a:cs typeface="Dubai Light" panose="020B0303030403030204" pitchFamily="34" charset="-78"/>
              </a:rPr>
              <a:t>SERVING PERSONALLY</a:t>
            </a:r>
          </a:p>
        </p:txBody>
      </p:sp>
      <p:pic>
        <p:nvPicPr>
          <p:cNvPr id="5" name="Picture 4" descr="A close up of a logo&#10;&#10;Description automatically generated">
            <a:extLst>
              <a:ext uri="{FF2B5EF4-FFF2-40B4-BE49-F238E27FC236}">
                <a16:creationId xmlns:a16="http://schemas.microsoft.com/office/drawing/2014/main" id="{4DCA32A4-8F3C-486E-912C-93D5C9FF1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8" y="243892"/>
            <a:ext cx="4218836" cy="954106"/>
          </a:xfrm>
          <a:prstGeom prst="rect">
            <a:avLst/>
          </a:prstGeom>
        </p:spPr>
      </p:pic>
      <p:sp>
        <p:nvSpPr>
          <p:cNvPr id="13" name="TextBox 12">
            <a:extLst>
              <a:ext uri="{FF2B5EF4-FFF2-40B4-BE49-F238E27FC236}">
                <a16:creationId xmlns:a16="http://schemas.microsoft.com/office/drawing/2014/main" id="{D36C710E-B83B-4A34-92F0-2D8381B09DC2}"/>
              </a:ext>
            </a:extLst>
          </p:cNvPr>
          <p:cNvSpPr txBox="1"/>
          <p:nvPr/>
        </p:nvSpPr>
        <p:spPr>
          <a:xfrm>
            <a:off x="129758" y="3250728"/>
            <a:ext cx="8726859" cy="2677656"/>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rgbClr val="1A264F"/>
                </a:solidFill>
                <a:latin typeface="+mj-lt"/>
              </a:rPr>
              <a:t>Accounting professionals and administrative staff located at offices in Watertown, Wisconsin</a:t>
            </a:r>
          </a:p>
          <a:p>
            <a:pPr marL="457200" indent="-457200">
              <a:buFont typeface="Wingdings" panose="05000000000000000000" pitchFamily="2" charset="2"/>
              <a:buChar char="ü"/>
            </a:pPr>
            <a:r>
              <a:rPr lang="en-US" sz="2800" dirty="0">
                <a:solidFill>
                  <a:srgbClr val="1A264F"/>
                </a:solidFill>
                <a:latin typeface="+mj-lt"/>
              </a:rPr>
              <a:t>Church and Christian ministry clients in 38 U.S. States and six Continents</a:t>
            </a:r>
          </a:p>
          <a:p>
            <a:pPr marL="457200" indent="-457200">
              <a:buFont typeface="Wingdings" panose="05000000000000000000" pitchFamily="2" charset="2"/>
              <a:buChar char="ü"/>
            </a:pPr>
            <a:r>
              <a:rPr lang="en-US" sz="2800" dirty="0">
                <a:solidFill>
                  <a:srgbClr val="1A264F"/>
                </a:solidFill>
                <a:latin typeface="+mj-lt"/>
              </a:rPr>
              <a:t>Our Mission: To help others improve their financial stewardship</a:t>
            </a:r>
          </a:p>
        </p:txBody>
      </p:sp>
      <p:pic>
        <p:nvPicPr>
          <p:cNvPr id="6" name="Picture 5">
            <a:extLst>
              <a:ext uri="{FF2B5EF4-FFF2-40B4-BE49-F238E27FC236}">
                <a16:creationId xmlns:a16="http://schemas.microsoft.com/office/drawing/2014/main" id="{88FC7F9C-4F1F-4E52-BC8B-DBB1A08B3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91" y="247810"/>
            <a:ext cx="4189326" cy="2792884"/>
          </a:xfrm>
          <a:prstGeom prst="rect">
            <a:avLst/>
          </a:prstGeom>
          <a:ln w="38100" cap="sq">
            <a:solidFill>
              <a:srgbClr val="000000"/>
            </a:solidFill>
            <a:prstDash val="solid"/>
            <a:miter lim="800000"/>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214630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071154"/>
            <a:ext cx="8523758" cy="5045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rgbClr val="1A264F"/>
                </a:solidFill>
                <a:latin typeface="+mj-lt"/>
              </a:rPr>
              <a:t>Quick review and “hot topics” in ministerial compensation and tax</a:t>
            </a:r>
          </a:p>
          <a:p>
            <a:pPr>
              <a:buFont typeface="Wingdings" panose="05000000000000000000" pitchFamily="2" charset="2"/>
              <a:buChar char="ü"/>
            </a:pPr>
            <a:r>
              <a:rPr lang="en-US" dirty="0">
                <a:solidFill>
                  <a:srgbClr val="1A264F"/>
                </a:solidFill>
                <a:latin typeface="+mj-lt"/>
              </a:rPr>
              <a:t>Stages in the life of a minister’s family finances</a:t>
            </a:r>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584775"/>
          </a:xfrm>
          <a:prstGeom prst="rect">
            <a:avLst/>
          </a:prstGeom>
          <a:noFill/>
        </p:spPr>
        <p:txBody>
          <a:bodyPr wrap="square" rtlCol="0">
            <a:spAutoFit/>
          </a:bodyPr>
          <a:lstStyle/>
          <a:p>
            <a:r>
              <a:rPr lang="en-US" sz="3200" dirty="0">
                <a:solidFill>
                  <a:srgbClr val="1A264F"/>
                </a:solidFill>
              </a:rPr>
              <a:t>Topics</a:t>
            </a:r>
          </a:p>
        </p:txBody>
      </p:sp>
      <p:sp>
        <p:nvSpPr>
          <p:cNvPr id="3" name="TextBox 2">
            <a:extLst>
              <a:ext uri="{FF2B5EF4-FFF2-40B4-BE49-F238E27FC236}">
                <a16:creationId xmlns:a16="http://schemas.microsoft.com/office/drawing/2014/main" id="{D1512B05-D3CA-4D21-8AB1-5031DC41CDFA}"/>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Ministerial Compensation</a:t>
            </a:r>
          </a:p>
        </p:txBody>
      </p:sp>
    </p:spTree>
    <p:extLst>
      <p:ext uri="{BB962C8B-B14F-4D97-AF65-F5344CB8AC3E}">
        <p14:creationId xmlns:p14="http://schemas.microsoft.com/office/powerpoint/2010/main" val="218511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6720FF70-6765-48C2-8D46-436F2C185836}"/>
              </a:ext>
            </a:extLst>
          </p:cNvPr>
          <p:cNvSpPr txBox="1"/>
          <p:nvPr/>
        </p:nvSpPr>
        <p:spPr>
          <a:xfrm>
            <a:off x="785460" y="759805"/>
            <a:ext cx="772989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rPr>
              <a:t>The Minister’s Tax Smart Compensation</a:t>
            </a:r>
            <a:r>
              <a:rPr kumimoji="0" lang="en-US" sz="3600" b="0" i="0" u="none" strike="noStrike" kern="1200" cap="none" spc="0" normalizeH="0" noProof="0" dirty="0">
                <a:ln>
                  <a:noFill/>
                </a:ln>
                <a:solidFill>
                  <a:srgbClr val="FFFFFF"/>
                </a:solidFill>
                <a:effectLst/>
                <a:uLnTx/>
                <a:uFillTx/>
                <a:latin typeface="Calibri Light" panose="020F0302020204030204"/>
                <a:ea typeface="+mn-ea"/>
                <a:cs typeface="+mn-cs"/>
              </a:rPr>
              <a:t> “Package”—a Review </a:t>
            </a:r>
            <a:r>
              <a:rPr kumimoji="0" lang="en-US" sz="3600" b="1" i="0" u="dbl" strike="noStrike" kern="1200" cap="none" spc="0" normalizeH="0" noProof="0" dirty="0">
                <a:ln>
                  <a:noFill/>
                </a:ln>
                <a:solidFill>
                  <a:srgbClr val="FFFFFF"/>
                </a:solidFill>
                <a:effectLst/>
                <a:uLnTx/>
                <a:uFillTx/>
                <a:latin typeface="Calibri Light" panose="020F0302020204030204"/>
                <a:ea typeface="+mn-ea"/>
                <a:cs typeface="+mn-cs"/>
              </a:rPr>
              <a:t>AND</a:t>
            </a:r>
            <a:r>
              <a:rPr kumimoji="0" lang="en-US" sz="3600" b="0" i="0" u="none" strike="noStrike" kern="1200" cap="none" spc="0" normalizeH="0" noProof="0" dirty="0">
                <a:ln>
                  <a:noFill/>
                </a:ln>
                <a:solidFill>
                  <a:srgbClr val="FFFFFF"/>
                </a:solidFill>
                <a:effectLst/>
                <a:uLnTx/>
                <a:uFillTx/>
                <a:latin typeface="Calibri Light" panose="020F0302020204030204"/>
                <a:ea typeface="+mn-ea"/>
                <a:cs typeface="+mn-cs"/>
              </a:rPr>
              <a:t> “Hot Topics”</a:t>
            </a:r>
            <a:endPar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839491" y="2177172"/>
            <a:ext cx="7577834" cy="4680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0"/>
              </a:spcBef>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rPr>
              <a:t>Non-cash, tax-advanced benefits</a:t>
            </a:r>
          </a:p>
          <a:p>
            <a:pPr marL="628650" lvl="1">
              <a:spcBef>
                <a:spcPts val="0"/>
              </a:spcBef>
              <a:defRPr/>
            </a:pPr>
            <a:r>
              <a:rPr lang="en-US" sz="2800" dirty="0">
                <a:solidFill>
                  <a:prstClr val="black"/>
                </a:solidFill>
              </a:rPr>
              <a:t>Accountable plans</a:t>
            </a:r>
          </a:p>
          <a:p>
            <a:pPr marL="628650" lvl="1">
              <a:spcBef>
                <a:spcPts val="0"/>
              </a:spcBef>
              <a:defRPr/>
            </a:pPr>
            <a:r>
              <a:rPr lang="en-US" sz="2800" dirty="0">
                <a:solidFill>
                  <a:prstClr val="black"/>
                </a:solidFill>
                <a:latin typeface="Calibri" panose="020F0502020204030204"/>
              </a:rPr>
              <a:t>Health care</a:t>
            </a:r>
          </a:p>
          <a:p>
            <a:pPr marL="628650" lvl="1">
              <a:spcBef>
                <a:spcPts val="0"/>
              </a:spcBef>
              <a:defRPr/>
            </a:pPr>
            <a:r>
              <a:rPr kumimoji="0" lang="en-US" sz="2800" b="0" i="0" u="none" strike="noStrike" kern="1200" cap="none" spc="0" normalizeH="0" baseline="0" noProof="0" dirty="0">
                <a:ln>
                  <a:noFill/>
                </a:ln>
                <a:solidFill>
                  <a:prstClr val="black"/>
                </a:solidFill>
                <a:effectLst/>
                <a:uLnTx/>
                <a:uFillTx/>
                <a:latin typeface="Calibri" panose="020F0502020204030204"/>
              </a:rPr>
              <a:t>Retirement</a:t>
            </a:r>
          </a:p>
          <a:p>
            <a:pPr marL="628650" lvl="1">
              <a:spcBef>
                <a:spcPts val="0"/>
              </a:spcBef>
              <a:defRPr/>
            </a:pPr>
            <a:r>
              <a:rPr kumimoji="0" lang="en-US" sz="2800" b="0" i="0" u="none" strike="noStrike" kern="1200" cap="none" spc="0" normalizeH="0" baseline="0" noProof="0" dirty="0">
                <a:ln>
                  <a:noFill/>
                </a:ln>
                <a:solidFill>
                  <a:prstClr val="black"/>
                </a:solidFill>
                <a:effectLst/>
                <a:uLnTx/>
                <a:uFillTx/>
                <a:latin typeface="Calibri" panose="020F0502020204030204"/>
              </a:rPr>
              <a:t>Other insurance</a:t>
            </a:r>
          </a:p>
          <a:p>
            <a:pPr marL="171450">
              <a:spcBef>
                <a:spcPts val="0"/>
              </a:spcBef>
              <a:defRPr/>
            </a:pPr>
            <a:r>
              <a:rPr lang="en-US" dirty="0">
                <a:solidFill>
                  <a:prstClr val="black"/>
                </a:solidFill>
                <a:latin typeface="Calibri" panose="020F0502020204030204"/>
              </a:rPr>
              <a:t>Cash compensation</a:t>
            </a:r>
          </a:p>
          <a:p>
            <a:pPr marL="628650" lvl="1">
              <a:spcBef>
                <a:spcPts val="0"/>
              </a:spcBef>
              <a:defRPr/>
            </a:pPr>
            <a:r>
              <a:rPr kumimoji="0" lang="en-US" sz="2800" b="0" i="0" u="none" strike="noStrike" kern="1200" cap="none" spc="0" normalizeH="0" baseline="0" noProof="0" dirty="0">
                <a:ln>
                  <a:noFill/>
                </a:ln>
                <a:solidFill>
                  <a:prstClr val="black"/>
                </a:solidFill>
                <a:effectLst/>
                <a:uLnTx/>
                <a:uFillTx/>
                <a:latin typeface="Calibri" panose="020F0502020204030204"/>
              </a:rPr>
              <a:t>Housing allowance</a:t>
            </a:r>
          </a:p>
          <a:p>
            <a:pPr marL="628650" lvl="1">
              <a:spcBef>
                <a:spcPts val="0"/>
              </a:spcBef>
              <a:defRPr/>
            </a:pPr>
            <a:r>
              <a:rPr lang="en-US" sz="2800" dirty="0">
                <a:solidFill>
                  <a:prstClr val="black"/>
                </a:solidFill>
                <a:latin typeface="Calibri" panose="020F0502020204030204"/>
              </a:rPr>
              <a:t>Stipends</a:t>
            </a:r>
          </a:p>
          <a:p>
            <a:pPr marL="628650" lvl="1">
              <a:spcBef>
                <a:spcPts val="0"/>
              </a:spcBef>
              <a:defRPr/>
            </a:pPr>
            <a:r>
              <a:rPr kumimoji="0" lang="en-US" sz="2800" b="0" i="0" u="none" strike="noStrike" kern="1200" cap="none" spc="0" normalizeH="0" baseline="0" noProof="0" dirty="0">
                <a:ln>
                  <a:noFill/>
                </a:ln>
                <a:solidFill>
                  <a:prstClr val="black"/>
                </a:solidFill>
                <a:effectLst/>
                <a:uLnTx/>
                <a:uFillTx/>
                <a:latin typeface="Calibri" panose="020F0502020204030204"/>
              </a:rPr>
              <a:t>Salary</a:t>
            </a:r>
          </a:p>
          <a:p>
            <a:pPr marL="171450" marR="0" lvl="0" indent="-228600" algn="l" defTabSz="914400" rtl="0" eaLnBrk="1" fontAlgn="auto" latinLnBrk="0" hangingPunct="1">
              <a:lnSpc>
                <a:spcPct val="90000"/>
              </a:lnSpc>
              <a:spcBef>
                <a:spcPts val="0"/>
              </a:spcBef>
              <a:buClrTx/>
              <a:buSzTx/>
              <a:buFont typeface="Arial" panose="020B0604020202020204" pitchFamily="34" charset="0"/>
              <a:buChar char="•"/>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90000"/>
              </a:lnSpc>
              <a:spcBef>
                <a:spcPts val="0"/>
              </a:spcBef>
              <a:buClrTx/>
              <a:buSz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ndParaRPr>
          </a:p>
        </p:txBody>
      </p:sp>
      <p:pic>
        <p:nvPicPr>
          <p:cNvPr id="5" name="Picture 4">
            <a:extLst>
              <a:ext uri="{FF2B5EF4-FFF2-40B4-BE49-F238E27FC236}">
                <a16:creationId xmlns:a16="http://schemas.microsoft.com/office/drawing/2014/main" id="{6F7865E3-251D-4B48-B0E6-923395283A68}"/>
              </a:ext>
            </a:extLst>
          </p:cNvPr>
          <p:cNvPicPr>
            <a:picLocks noChangeAspect="1"/>
          </p:cNvPicPr>
          <p:nvPr/>
        </p:nvPicPr>
        <p:blipFill>
          <a:blip r:embed="rId3"/>
          <a:stretch>
            <a:fillRect/>
          </a:stretch>
        </p:blipFill>
        <p:spPr>
          <a:xfrm>
            <a:off x="4545873" y="3389941"/>
            <a:ext cx="4425079" cy="2531343"/>
          </a:xfrm>
          <a:prstGeom prst="rect">
            <a:avLst/>
          </a:prstGeom>
        </p:spPr>
      </p:pic>
      <p:sp>
        <p:nvSpPr>
          <p:cNvPr id="16" name="TextBox 15">
            <a:extLst>
              <a:ext uri="{FF2B5EF4-FFF2-40B4-BE49-F238E27FC236}">
                <a16:creationId xmlns:a16="http://schemas.microsoft.com/office/drawing/2014/main" id="{D1512B05-D3CA-4D21-8AB1-5031DC41CDFA}"/>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Ministerial Compensation</a:t>
            </a:r>
          </a:p>
        </p:txBody>
      </p:sp>
    </p:spTree>
    <p:extLst>
      <p:ext uri="{BB962C8B-B14F-4D97-AF65-F5344CB8AC3E}">
        <p14:creationId xmlns:p14="http://schemas.microsoft.com/office/powerpoint/2010/main" val="30944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dirty="0"/>
              <a:t>Accountable Plans: Review &amp; Hot Topics</a:t>
            </a:r>
          </a:p>
        </p:txBody>
      </p:sp>
      <p:sp>
        <p:nvSpPr>
          <p:cNvPr id="28675" name="Rectangle 3"/>
          <p:cNvSpPr>
            <a:spLocks noGrp="1" noChangeArrowheads="1"/>
          </p:cNvSpPr>
          <p:nvPr>
            <p:ph type="body" idx="1"/>
          </p:nvPr>
        </p:nvSpPr>
        <p:spPr>
          <a:xfrm>
            <a:off x="628650" y="1524000"/>
            <a:ext cx="7886700" cy="3413760"/>
          </a:xfrm>
        </p:spPr>
        <p:txBody>
          <a:bodyPr>
            <a:noAutofit/>
          </a:bodyPr>
          <a:lstStyle/>
          <a:p>
            <a:r>
              <a:rPr lang="en-US" dirty="0"/>
              <a:t>Accountable versus Non-accountable plans</a:t>
            </a:r>
            <a:endParaRPr lang="en-US" i="1" dirty="0"/>
          </a:p>
          <a:p>
            <a:r>
              <a:rPr lang="en-US" dirty="0">
                <a:cs typeface="Times New Roman" pitchFamily="18" charset="0"/>
              </a:rPr>
              <a:t>2021 standard mileage </a:t>
            </a:r>
            <a:r>
              <a:rPr lang="en-US">
                <a:cs typeface="Times New Roman" pitchFamily="18" charset="0"/>
              </a:rPr>
              <a:t>rate $.56 </a:t>
            </a:r>
            <a:r>
              <a:rPr lang="en-US" dirty="0">
                <a:cs typeface="Times New Roman" pitchFamily="18" charset="0"/>
              </a:rPr>
              <a:t>per mile</a:t>
            </a:r>
          </a:p>
          <a:p>
            <a:r>
              <a:rPr lang="en-US" dirty="0">
                <a:cs typeface="Times New Roman" pitchFamily="18" charset="0"/>
              </a:rPr>
              <a:t>2021 M&amp;IE $55</a:t>
            </a:r>
          </a:p>
          <a:p>
            <a:r>
              <a:rPr lang="en-US" dirty="0">
                <a:cs typeface="Times New Roman" pitchFamily="18" charset="0"/>
              </a:rPr>
              <a:t>Tax Cuts and Jobs Act of 2017 effect</a:t>
            </a:r>
          </a:p>
          <a:p>
            <a:pPr lvl="1"/>
            <a:r>
              <a:rPr lang="en-US" sz="2800" dirty="0">
                <a:cs typeface="Times New Roman" pitchFamily="18" charset="0"/>
              </a:rPr>
              <a:t>Unreimbursed employee business expenses NOT deductible</a:t>
            </a:r>
          </a:p>
          <a:p>
            <a:pPr lvl="1"/>
            <a:r>
              <a:rPr lang="en-US" sz="2800" dirty="0">
                <a:cs typeface="Times New Roman" pitchFamily="18" charset="0"/>
              </a:rPr>
              <a:t>HOWEVER!</a:t>
            </a:r>
          </a:p>
        </p:txBody>
      </p:sp>
      <p:sp>
        <p:nvSpPr>
          <p:cNvPr id="6" name="TextBox 5">
            <a:extLst>
              <a:ext uri="{FF2B5EF4-FFF2-40B4-BE49-F238E27FC236}">
                <a16:creationId xmlns:a16="http://schemas.microsoft.com/office/drawing/2014/main" id="{A79E4F09-58E7-49B8-885B-5D7773E6614B}"/>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Ministerial Compensation</a:t>
            </a:r>
          </a:p>
        </p:txBody>
      </p:sp>
    </p:spTree>
    <p:extLst>
      <p:ext uri="{BB962C8B-B14F-4D97-AF65-F5344CB8AC3E}">
        <p14:creationId xmlns:p14="http://schemas.microsoft.com/office/powerpoint/2010/main" val="18059622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200" dirty="0"/>
              <a:t>Health Benefits: Review &amp; Hot Topics</a:t>
            </a:r>
          </a:p>
        </p:txBody>
      </p:sp>
      <p:sp>
        <p:nvSpPr>
          <p:cNvPr id="26627" name="Rectangle 3"/>
          <p:cNvSpPr>
            <a:spLocks noGrp="1" noChangeArrowheads="1"/>
          </p:cNvSpPr>
          <p:nvPr>
            <p:ph type="body" idx="1"/>
          </p:nvPr>
        </p:nvSpPr>
        <p:spPr>
          <a:xfrm>
            <a:off x="628650" y="1676400"/>
            <a:ext cx="7886700" cy="4419600"/>
          </a:xfrm>
        </p:spPr>
        <p:txBody>
          <a:bodyPr/>
          <a:lstStyle/>
          <a:p>
            <a:r>
              <a:rPr lang="en-US" sz="2800" dirty="0"/>
              <a:t>Health insurance – traditional group plans, HDHPs, state Medicaid programs, the Exchange (the Marketplace), health care sharing plans</a:t>
            </a:r>
            <a:endParaRPr lang="en-US" sz="2800" i="1" dirty="0"/>
          </a:p>
          <a:p>
            <a:r>
              <a:rPr lang="en-US" sz="2800" dirty="0">
                <a:cs typeface="Times New Roman" pitchFamily="18" charset="0"/>
              </a:rPr>
              <a:t>Health Reimbursement Arrangements (HRAs) – ICHRAs, QSEHRAs, Excepted Benefit HRAs</a:t>
            </a:r>
          </a:p>
          <a:p>
            <a:r>
              <a:rPr lang="en-US" sz="2800" dirty="0">
                <a:cs typeface="Times New Roman" pitchFamily="18" charset="0"/>
              </a:rPr>
              <a:t>Health Savings Accounts (HSAs)</a:t>
            </a:r>
          </a:p>
          <a:p>
            <a:r>
              <a:rPr lang="en-US" dirty="0">
                <a:cs typeface="Times New Roman" pitchFamily="18" charset="0"/>
              </a:rPr>
              <a:t>June 10, 2020, IRS proposed regulation regarding health care sharing plans</a:t>
            </a:r>
            <a:endParaRPr lang="en-US" sz="2800" dirty="0">
              <a:cs typeface="Times New Roman" pitchFamily="18" charset="0"/>
            </a:endParaRPr>
          </a:p>
        </p:txBody>
      </p:sp>
      <p:pic>
        <p:nvPicPr>
          <p:cNvPr id="2" name="Picture 1">
            <a:extLst>
              <a:ext uri="{FF2B5EF4-FFF2-40B4-BE49-F238E27FC236}">
                <a16:creationId xmlns:a16="http://schemas.microsoft.com/office/drawing/2014/main" id="{F7B5ED40-F21D-4256-8F12-D51DE95B6874}"/>
              </a:ext>
            </a:extLst>
          </p:cNvPr>
          <p:cNvPicPr>
            <a:picLocks noChangeAspect="1"/>
          </p:cNvPicPr>
          <p:nvPr/>
        </p:nvPicPr>
        <p:blipFill>
          <a:blip r:embed="rId3"/>
          <a:stretch>
            <a:fillRect/>
          </a:stretch>
        </p:blipFill>
        <p:spPr>
          <a:xfrm rot="21284768">
            <a:off x="285513" y="5505159"/>
            <a:ext cx="2447925" cy="523875"/>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F4379DA2-A4A0-4728-B70A-7CA105B013D8}"/>
              </a:ext>
            </a:extLst>
          </p:cNvPr>
          <p:cNvPicPr>
            <a:picLocks noChangeAspect="1"/>
          </p:cNvPicPr>
          <p:nvPr/>
        </p:nvPicPr>
        <p:blipFill>
          <a:blip r:embed="rId4"/>
          <a:stretch>
            <a:fillRect/>
          </a:stretch>
        </p:blipFill>
        <p:spPr>
          <a:xfrm rot="191668">
            <a:off x="7064016" y="5434423"/>
            <a:ext cx="1905000" cy="514350"/>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1FDAC733-A96C-478A-9305-36D047DD8B91}"/>
              </a:ext>
            </a:extLst>
          </p:cNvPr>
          <p:cNvPicPr>
            <a:picLocks noChangeAspect="1"/>
          </p:cNvPicPr>
          <p:nvPr/>
        </p:nvPicPr>
        <p:blipFill>
          <a:blip r:embed="rId5"/>
          <a:stretch>
            <a:fillRect/>
          </a:stretch>
        </p:blipFill>
        <p:spPr>
          <a:xfrm rot="21298262">
            <a:off x="5251771" y="5488889"/>
            <a:ext cx="1543050" cy="594454"/>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2B123AC-4962-4ECD-B93F-2AEFEB9152E8}"/>
              </a:ext>
            </a:extLst>
          </p:cNvPr>
          <p:cNvPicPr>
            <a:picLocks noChangeAspect="1"/>
          </p:cNvPicPr>
          <p:nvPr/>
        </p:nvPicPr>
        <p:blipFill>
          <a:blip r:embed="rId6"/>
          <a:stretch>
            <a:fillRect/>
          </a:stretch>
        </p:blipFill>
        <p:spPr>
          <a:xfrm rot="242276">
            <a:off x="3001048" y="5509921"/>
            <a:ext cx="2095500" cy="514350"/>
          </a:xfrm>
          <a:prstGeom prst="rect">
            <a:avLst/>
          </a:prstGeom>
          <a:ln>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C5CA7F20-DFD8-4CA1-B856-FFC12538ACB3}"/>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Ministerial Compensation</a:t>
            </a:r>
          </a:p>
        </p:txBody>
      </p:sp>
      <p:sp>
        <p:nvSpPr>
          <p:cNvPr id="6" name="TextBox 5">
            <a:extLst>
              <a:ext uri="{FF2B5EF4-FFF2-40B4-BE49-F238E27FC236}">
                <a16:creationId xmlns:a16="http://schemas.microsoft.com/office/drawing/2014/main" id="{799E3294-983B-4B4C-BD85-E717ACB9E0CB}"/>
              </a:ext>
            </a:extLst>
          </p:cNvPr>
          <p:cNvSpPr txBox="1"/>
          <p:nvPr/>
        </p:nvSpPr>
        <p:spPr>
          <a:xfrm>
            <a:off x="7899521" y="6096000"/>
            <a:ext cx="849086" cy="523220"/>
          </a:xfrm>
          <a:prstGeom prst="rect">
            <a:avLst/>
          </a:prstGeo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a:solidFill>
                  <a:schemeClr val="tx1"/>
                </a:solidFill>
              </a:rPr>
              <a:t>IME</a:t>
            </a:r>
          </a:p>
        </p:txBody>
      </p:sp>
    </p:spTree>
    <p:extLst>
      <p:ext uri="{BB962C8B-B14F-4D97-AF65-F5344CB8AC3E}">
        <p14:creationId xmlns:p14="http://schemas.microsoft.com/office/powerpoint/2010/main" val="22125910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dirty="0"/>
              <a:t>Retirement Plans: Review &amp; Hot Topics</a:t>
            </a:r>
          </a:p>
        </p:txBody>
      </p:sp>
      <p:sp>
        <p:nvSpPr>
          <p:cNvPr id="18435" name="Rectangle 3"/>
          <p:cNvSpPr>
            <a:spLocks noGrp="1" noChangeArrowheads="1"/>
          </p:cNvSpPr>
          <p:nvPr>
            <p:ph type="body" idx="1"/>
          </p:nvPr>
        </p:nvSpPr>
        <p:spPr>
          <a:xfrm>
            <a:off x="628650" y="1371600"/>
            <a:ext cx="7886700" cy="3840480"/>
          </a:xfrm>
        </p:spPr>
        <p:txBody>
          <a:bodyPr>
            <a:normAutofit/>
          </a:bodyPr>
          <a:lstStyle/>
          <a:p>
            <a:pPr marL="514350" indent="-514350">
              <a:buFont typeface="+mj-lt"/>
              <a:buAutoNum type="arabicPeriod"/>
            </a:pPr>
            <a:r>
              <a:rPr lang="en-US" dirty="0"/>
              <a:t>Internal Revenue Code Section 403(b) plans</a:t>
            </a:r>
          </a:p>
          <a:p>
            <a:pPr marL="514350" indent="-514350">
              <a:buFont typeface="+mj-lt"/>
              <a:buAutoNum type="arabicPeriod"/>
            </a:pPr>
            <a:r>
              <a:rPr lang="en-US" dirty="0">
                <a:cs typeface="Times New Roman" pitchFamily="18" charset="0"/>
              </a:rPr>
              <a:t>Roth IRAs (and Roth 403(b) plans)</a:t>
            </a:r>
          </a:p>
          <a:p>
            <a:pPr marL="514350" indent="-514350">
              <a:buFont typeface="+mj-lt"/>
              <a:buAutoNum type="arabicPeriod"/>
            </a:pPr>
            <a:r>
              <a:rPr lang="en-US" dirty="0">
                <a:cs typeface="Times New Roman" pitchFamily="18" charset="0"/>
              </a:rPr>
              <a:t>Traditional Individual Retirement Accounts (IRAs)</a:t>
            </a:r>
          </a:p>
          <a:p>
            <a:endParaRPr lang="en-US" dirty="0">
              <a:cs typeface="Times New Roman" pitchFamily="18" charset="0"/>
            </a:endParaRPr>
          </a:p>
          <a:p>
            <a:r>
              <a:rPr lang="en-US" dirty="0">
                <a:cs typeface="Times New Roman" pitchFamily="18" charset="0"/>
              </a:rPr>
              <a:t>Special tax treatments for retirees</a:t>
            </a:r>
          </a:p>
          <a:p>
            <a:pPr lvl="1"/>
            <a:r>
              <a:rPr lang="en-US" sz="2800" dirty="0">
                <a:cs typeface="Times New Roman" pitchFamily="18" charset="0"/>
              </a:rPr>
              <a:t>Housing Allowances</a:t>
            </a:r>
          </a:p>
          <a:p>
            <a:pPr lvl="1"/>
            <a:r>
              <a:rPr lang="en-US" sz="2800" dirty="0">
                <a:cs typeface="Times New Roman" pitchFamily="18" charset="0"/>
              </a:rPr>
              <a:t>One-time, large contributions</a:t>
            </a:r>
          </a:p>
        </p:txBody>
      </p:sp>
      <p:pic>
        <p:nvPicPr>
          <p:cNvPr id="37892" name="Picture 4" descr="http://www.dfas.mil/careers/benefits/retirement/retirement.jpg"/>
          <p:cNvPicPr>
            <a:picLocks noChangeAspect="1" noChangeArrowheads="1"/>
          </p:cNvPicPr>
          <p:nvPr/>
        </p:nvPicPr>
        <p:blipFill>
          <a:blip r:embed="rId3" cstate="print"/>
          <a:srcRect/>
          <a:stretch>
            <a:fillRect/>
          </a:stretch>
        </p:blipFill>
        <p:spPr bwMode="auto">
          <a:xfrm>
            <a:off x="6139543" y="3603654"/>
            <a:ext cx="2847702" cy="2278986"/>
          </a:xfrm>
          <a:prstGeom prst="rect">
            <a:avLst/>
          </a:prstGeom>
          <a:noFill/>
          <a:effectLst>
            <a:outerShdw blurRad="190500" dist="190500" dir="2700000" algn="tl" rotWithShape="0">
              <a:prstClr val="black">
                <a:alpha val="40000"/>
              </a:prstClr>
            </a:outerShdw>
          </a:effectLst>
        </p:spPr>
      </p:pic>
      <p:sp>
        <p:nvSpPr>
          <p:cNvPr id="6" name="TextBox 5">
            <a:extLst>
              <a:ext uri="{FF2B5EF4-FFF2-40B4-BE49-F238E27FC236}">
                <a16:creationId xmlns:a16="http://schemas.microsoft.com/office/drawing/2014/main" id="{17DB8CE3-7466-425B-BADB-5EBFA42B07F1}"/>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Ministerial Compensation</a:t>
            </a:r>
          </a:p>
        </p:txBody>
      </p:sp>
    </p:spTree>
    <p:extLst>
      <p:ext uri="{BB962C8B-B14F-4D97-AF65-F5344CB8AC3E}">
        <p14:creationId xmlns:p14="http://schemas.microsoft.com/office/powerpoint/2010/main" val="35763619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413750" cy="914400"/>
          </a:xfrm>
        </p:spPr>
        <p:txBody>
          <a:bodyPr/>
          <a:lstStyle/>
          <a:p>
            <a:r>
              <a:rPr lang="en-US" sz="3200" dirty="0"/>
              <a:t>Housing Allowance: Review &amp; Hot Topics</a:t>
            </a:r>
          </a:p>
        </p:txBody>
      </p:sp>
      <p:sp>
        <p:nvSpPr>
          <p:cNvPr id="14339" name="Rectangle 3"/>
          <p:cNvSpPr>
            <a:spLocks noGrp="1" noChangeArrowheads="1"/>
          </p:cNvSpPr>
          <p:nvPr>
            <p:ph type="body" idx="1"/>
          </p:nvPr>
        </p:nvSpPr>
        <p:spPr>
          <a:xfrm>
            <a:off x="479238" y="1219200"/>
            <a:ext cx="8315512" cy="4034466"/>
          </a:xfrm>
        </p:spPr>
        <p:txBody>
          <a:bodyPr/>
          <a:lstStyle/>
          <a:p>
            <a:r>
              <a:rPr lang="en-US" sz="2800" dirty="0"/>
              <a:t>Principal residence</a:t>
            </a:r>
          </a:p>
          <a:p>
            <a:r>
              <a:rPr lang="en-US" sz="2800" dirty="0"/>
              <a:t>Three-part test</a:t>
            </a:r>
          </a:p>
          <a:p>
            <a:pPr lvl="1"/>
            <a:r>
              <a:rPr lang="en-US" dirty="0"/>
              <a:t>Actual expenses</a:t>
            </a:r>
          </a:p>
          <a:p>
            <a:pPr lvl="1"/>
            <a:r>
              <a:rPr lang="en-US" dirty="0"/>
              <a:t>Designated amount</a:t>
            </a:r>
          </a:p>
          <a:p>
            <a:pPr lvl="1"/>
            <a:r>
              <a:rPr lang="en-US" dirty="0"/>
              <a:t>Fair rental value, plus actual cost of utilities</a:t>
            </a:r>
          </a:p>
          <a:p>
            <a:r>
              <a:rPr lang="en-US" dirty="0"/>
              <a:t>Fair rental value determinations</a:t>
            </a:r>
          </a:p>
          <a:p>
            <a:r>
              <a:rPr lang="en-US" dirty="0"/>
              <a:t>Housing allowances for retirees subject to SECA tax</a:t>
            </a:r>
          </a:p>
        </p:txBody>
      </p:sp>
      <p:sp>
        <p:nvSpPr>
          <p:cNvPr id="7" name="TextBox 6">
            <a:extLst>
              <a:ext uri="{FF2B5EF4-FFF2-40B4-BE49-F238E27FC236}">
                <a16:creationId xmlns:a16="http://schemas.microsoft.com/office/drawing/2014/main" id="{39CDE53A-8245-4204-ACFE-25C5F8E566D1}"/>
              </a:ext>
            </a:extLst>
          </p:cNvPr>
          <p:cNvSpPr txBox="1"/>
          <p:nvPr/>
        </p:nvSpPr>
        <p:spPr>
          <a:xfrm rot="21270737">
            <a:off x="1269272" y="4942411"/>
            <a:ext cx="6553200" cy="914401"/>
          </a:xfrm>
          <a:prstGeom prst="rect">
            <a:avLst/>
          </a:prstGeom>
          <a:solidFill>
            <a:schemeClr val="tx1"/>
          </a:solidFill>
          <a:ln w="38100">
            <a:solidFill>
              <a:srgbClr val="FFFF00"/>
            </a:solidFill>
          </a:ln>
          <a:effectLst>
            <a:outerShdw blurRad="50800" dist="38100" dir="2700000" algn="tl" rotWithShape="0">
              <a:prstClr val="black">
                <a:alpha val="40000"/>
              </a:prstClr>
            </a:outerShdw>
          </a:effectLst>
        </p:spPr>
        <p:txBody>
          <a:bodyPr wrap="square" rtlCol="0">
            <a:noAutofit/>
          </a:bodyPr>
          <a:lstStyle/>
          <a:p>
            <a:r>
              <a:rPr lang="en-US" sz="2200" dirty="0">
                <a:solidFill>
                  <a:schemeClr val="bg1"/>
                </a:solidFill>
                <a:latin typeface="Comic Sans MS" panose="030F0702030302020204" pitchFamily="66" charset="0"/>
              </a:rPr>
              <a:t>The housing allowance only reduces income tax. It does not reduce self-employment tax.</a:t>
            </a:r>
          </a:p>
        </p:txBody>
      </p:sp>
      <p:sp>
        <p:nvSpPr>
          <p:cNvPr id="8" name="TextBox 7">
            <a:extLst>
              <a:ext uri="{FF2B5EF4-FFF2-40B4-BE49-F238E27FC236}">
                <a16:creationId xmlns:a16="http://schemas.microsoft.com/office/drawing/2014/main" id="{9EDEF01F-5657-42D2-856B-D41E0A660AF7}"/>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Ministerial Compensation</a:t>
            </a:r>
          </a:p>
        </p:txBody>
      </p:sp>
    </p:spTree>
    <p:extLst>
      <p:ext uri="{BB962C8B-B14F-4D97-AF65-F5344CB8AC3E}">
        <p14:creationId xmlns:p14="http://schemas.microsoft.com/office/powerpoint/2010/main" val="27666022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071154"/>
            <a:ext cx="8523758" cy="5045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rgbClr val="1A264F"/>
                </a:solidFill>
                <a:latin typeface="+mj-lt"/>
              </a:rPr>
              <a:t>Quick review and “hot topics” in ministerial compensation and tax</a:t>
            </a:r>
          </a:p>
          <a:p>
            <a:pPr>
              <a:buFont typeface="Wingdings" panose="05000000000000000000" pitchFamily="2" charset="2"/>
              <a:buChar char="ü"/>
            </a:pPr>
            <a:r>
              <a:rPr lang="en-US" dirty="0">
                <a:solidFill>
                  <a:srgbClr val="1A264F"/>
                </a:solidFill>
                <a:latin typeface="+mj-lt"/>
              </a:rPr>
              <a:t>Stages in the life of a minister’s family finances</a:t>
            </a:r>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584775"/>
          </a:xfrm>
          <a:prstGeom prst="rect">
            <a:avLst/>
          </a:prstGeom>
          <a:noFill/>
        </p:spPr>
        <p:txBody>
          <a:bodyPr wrap="square" rtlCol="0">
            <a:spAutoFit/>
          </a:bodyPr>
          <a:lstStyle/>
          <a:p>
            <a:r>
              <a:rPr lang="en-US" sz="3200" dirty="0">
                <a:solidFill>
                  <a:srgbClr val="1A264F"/>
                </a:solidFill>
              </a:rPr>
              <a:t>Topics</a:t>
            </a:r>
          </a:p>
        </p:txBody>
      </p:sp>
      <p:sp>
        <p:nvSpPr>
          <p:cNvPr id="3" name="TextBox 2">
            <a:extLst>
              <a:ext uri="{FF2B5EF4-FFF2-40B4-BE49-F238E27FC236}">
                <a16:creationId xmlns:a16="http://schemas.microsoft.com/office/drawing/2014/main" id="{D1512B05-D3CA-4D21-8AB1-5031DC41CDFA}"/>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Faithfulness in Stewardship: Ministerial Compensation</a:t>
            </a:r>
          </a:p>
        </p:txBody>
      </p:sp>
    </p:spTree>
    <p:extLst>
      <p:ext uri="{BB962C8B-B14F-4D97-AF65-F5344CB8AC3E}">
        <p14:creationId xmlns:p14="http://schemas.microsoft.com/office/powerpoint/2010/main" val="12944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36658</TotalTime>
  <Words>2804</Words>
  <Application>Microsoft Office PowerPoint</Application>
  <PresentationFormat>On-screen Show (4:3)</PresentationFormat>
  <Paragraphs>184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Accountable Plans: Review &amp; Hot Topics</vt:lpstr>
      <vt:lpstr>Health Benefits: Review &amp; Hot Topics</vt:lpstr>
      <vt:lpstr>Retirement Plans: Review &amp; Hot Topics</vt:lpstr>
      <vt:lpstr>Housing Allowance: Review &amp; Hot Topics</vt:lpstr>
      <vt:lpstr>PowerPoint Presentation</vt:lpstr>
      <vt:lpstr>Minister’s Family Life Cycle</vt:lpstr>
      <vt:lpstr>Minister’s Family Life Cycle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Pfaffe</dc:creator>
  <cp:lastModifiedBy>Corey Pfaffe</cp:lastModifiedBy>
  <cp:revision>93</cp:revision>
  <cp:lastPrinted>2021-02-01T17:04:25Z</cp:lastPrinted>
  <dcterms:created xsi:type="dcterms:W3CDTF">2020-10-06T00:13:53Z</dcterms:created>
  <dcterms:modified xsi:type="dcterms:W3CDTF">2021-02-01T17:04:55Z</dcterms:modified>
</cp:coreProperties>
</file>